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0" r:id="rId4"/>
    <p:sldId id="258" r:id="rId5"/>
    <p:sldId id="290" r:id="rId6"/>
    <p:sldId id="282" r:id="rId7"/>
    <p:sldId id="259" r:id="rId8"/>
    <p:sldId id="260" r:id="rId9"/>
    <p:sldId id="293" r:id="rId10"/>
    <p:sldId id="277" r:id="rId11"/>
    <p:sldId id="261" r:id="rId12"/>
    <p:sldId id="262" r:id="rId13"/>
    <p:sldId id="263" r:id="rId14"/>
    <p:sldId id="295" r:id="rId15"/>
    <p:sldId id="276" r:id="rId16"/>
    <p:sldId id="264" r:id="rId17"/>
    <p:sldId id="266" r:id="rId18"/>
    <p:sldId id="265" r:id="rId19"/>
    <p:sldId id="285" r:id="rId20"/>
    <p:sldId id="296" r:id="rId21"/>
    <p:sldId id="267" r:id="rId22"/>
    <p:sldId id="268" r:id="rId23"/>
    <p:sldId id="269" r:id="rId24"/>
    <p:sldId id="270" r:id="rId25"/>
    <p:sldId id="294" r:id="rId26"/>
    <p:sldId id="278" r:id="rId27"/>
    <p:sldId id="287" r:id="rId28"/>
    <p:sldId id="271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cribe Marketing Communications" initials="AMC" lastIdx="23" clrIdx="0">
    <p:extLst>
      <p:ext uri="{19B8F6BF-5375-455C-9EA6-DF929625EA0E}">
        <p15:presenceInfo xmlns:p15="http://schemas.microsoft.com/office/powerpoint/2012/main" userId="1d7c60779461a8df" providerId="Windows Live"/>
      </p:ext>
    </p:extLst>
  </p:cmAuthor>
  <p:cmAuthor id="2" name="Ascribe Marketing Communications" initials="AMC [2]" lastIdx="2" clrIdx="1">
    <p:extLst>
      <p:ext uri="{19B8F6BF-5375-455C-9EA6-DF929625EA0E}">
        <p15:presenceInfo xmlns:p15="http://schemas.microsoft.com/office/powerpoint/2012/main" userId="Ascribe Marketing Communicatio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/>
    <p:restoredTop sz="93107"/>
  </p:normalViewPr>
  <p:slideViewPr>
    <p:cSldViewPr snapToGrid="0" snapToObjects="1">
      <p:cViewPr varScale="1">
        <p:scale>
          <a:sx n="86" d="100"/>
          <a:sy n="86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AA8D29-EB7E-C74B-93EE-17B3B4F461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3713B-A8EC-ED48-96D0-3FE6447871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8F38-5437-F24F-B18C-91A709A8262D}" type="datetimeFigureOut">
              <a:rPr lang="en-US" smtClean="0"/>
              <a:t>10/19/19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639F4-9D9D-184F-BC95-2BC58970B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258A9-02ED-0D42-95A5-C472ADE4E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FD32-4ADB-A64D-8774-13E40C71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7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D45B-AC8A-364C-A78C-EAA03B7D608A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7E8B-413D-E743-BC9C-E0DFE1DE2B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6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D7E8B-413D-E743-BC9C-E0DFE1DE2BB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6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F68C-E1A6-9A44-9D4D-083517DF9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C8027-7856-604F-832A-24EADE716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2EEEE-1E2F-8647-850E-1E1C8415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C1FE-D888-D24C-81FA-9810FE5A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C457-DB3E-674B-971D-4AFDB728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8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9315-AAC8-3845-BD47-12728388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C0926-A39E-0E49-866C-46766B008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58423-CC5E-3B46-914E-0777BD140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80970-BD90-8243-8EE8-1B9FAF194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7D788-9494-5241-BC14-2E7C4F74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4123E-83D2-0E4F-BBCF-C5D0E01E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3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467E-6590-7D4D-B9D9-F0503C79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4D59D-9F9D-0B42-9AB5-E7B5C79B1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6D591-42C3-184D-922D-CEDEE111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10D7-702C-2F49-A871-0D742C4D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4A945-2DC7-5D43-A23C-9950CDBC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0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CF8B4-787E-BA44-8EF4-EE95CBA2D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D3E06-742A-B54C-B5B8-E37EE243A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34912-DF83-9344-B266-F0C7F2B4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8B056-3268-BF49-B92D-6B8BE914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62514-5497-6F4A-9CA0-A9ACB45B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AF2310-6825-E849-80D1-BD9E0679311D}"/>
              </a:ext>
            </a:extLst>
          </p:cNvPr>
          <p:cNvSpPr/>
          <p:nvPr userDrawn="1"/>
        </p:nvSpPr>
        <p:spPr>
          <a:xfrm rot="15950292">
            <a:off x="5169738" y="-7136074"/>
            <a:ext cx="3005149" cy="14870834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976C4-B88B-A94F-BF47-B6E270DA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CD93-8E44-E74B-A492-00A92EAAC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561"/>
            <a:ext cx="10515600" cy="3689402"/>
          </a:xfrm>
        </p:spPr>
        <p:txBody>
          <a:bodyPr/>
          <a:lstStyle>
            <a:lvl1pPr>
              <a:spcAft>
                <a:spcPts val="1200"/>
              </a:spcAft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F8D25-C737-C742-93AD-80AFCCF9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3EF80-C1E0-3845-BE22-10CC2674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BCCA-9AA5-3042-9FC6-B18E5763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9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82EE79-E94F-6C4E-AB53-D58CF675A253}"/>
              </a:ext>
            </a:extLst>
          </p:cNvPr>
          <p:cNvSpPr/>
          <p:nvPr userDrawn="1"/>
        </p:nvSpPr>
        <p:spPr>
          <a:xfrm>
            <a:off x="-248392" y="-910411"/>
            <a:ext cx="12574504" cy="7920811"/>
          </a:xfrm>
          <a:prstGeom prst="rect">
            <a:avLst/>
          </a:prstGeom>
          <a:gradFill flip="none" rotWithShape="0">
            <a:gsLst>
              <a:gs pos="100000">
                <a:schemeClr val="accent1">
                  <a:lumMod val="50000"/>
                </a:schemeClr>
              </a:gs>
              <a:gs pos="85000">
                <a:schemeClr val="accent1">
                  <a:lumMod val="75000"/>
                </a:schemeClr>
              </a:gs>
              <a:gs pos="56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555D7-5057-144C-8B90-858BDF660DF9}"/>
              </a:ext>
            </a:extLst>
          </p:cNvPr>
          <p:cNvSpPr txBox="1"/>
          <p:nvPr userDrawn="1"/>
        </p:nvSpPr>
        <p:spPr>
          <a:xfrm>
            <a:off x="97536" y="-742128"/>
            <a:ext cx="13307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0" b="1" dirty="0">
                <a:solidFill>
                  <a:schemeClr val="accent1">
                    <a:lumMod val="20000"/>
                    <a:lumOff val="80000"/>
                    <a:alpha val="13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</a:t>
            </a:r>
            <a:endParaRPr lang="en-US" sz="40000" dirty="0">
              <a:solidFill>
                <a:schemeClr val="accent1">
                  <a:lumMod val="20000"/>
                  <a:lumOff val="80000"/>
                  <a:alpha val="13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B26D7-228B-1F42-AFD2-D311846FF9E9}"/>
              </a:ext>
            </a:extLst>
          </p:cNvPr>
          <p:cNvSpPr txBox="1"/>
          <p:nvPr userDrawn="1"/>
        </p:nvSpPr>
        <p:spPr>
          <a:xfrm>
            <a:off x="9020234" y="1934492"/>
            <a:ext cx="13307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0" b="1" dirty="0">
                <a:solidFill>
                  <a:schemeClr val="accent1">
                    <a:lumMod val="20000"/>
                    <a:lumOff val="80000"/>
                    <a:alpha val="13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”</a:t>
            </a:r>
            <a:endParaRPr lang="en-US" sz="40000" dirty="0">
              <a:solidFill>
                <a:schemeClr val="accent1">
                  <a:lumMod val="20000"/>
                  <a:lumOff val="80000"/>
                  <a:alpha val="13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CD93-8E44-E74B-A492-00A92EAAC6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70559"/>
            <a:ext cx="10515600" cy="338937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Aft>
                <a:spcPts val="1200"/>
              </a:spcAft>
              <a:buClr>
                <a:schemeClr val="accent1"/>
              </a:buClr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Clr>
                <a:schemeClr val="accent1"/>
              </a:buClr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Clr>
                <a:schemeClr val="accent1"/>
              </a:buClr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Clr>
                <a:schemeClr val="accent1"/>
              </a:buClr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Clr>
                <a:schemeClr val="accent1"/>
              </a:buClr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1696ED-09CB-D047-895E-47F7024BFD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7363" y="4693349"/>
            <a:ext cx="3597275" cy="708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Person’s Name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Job title, Location</a:t>
            </a:r>
          </a:p>
        </p:txBody>
      </p:sp>
    </p:spTree>
    <p:extLst>
      <p:ext uri="{BB962C8B-B14F-4D97-AF65-F5344CB8AC3E}">
        <p14:creationId xmlns:p14="http://schemas.microsoft.com/office/powerpoint/2010/main" val="42881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17BA-A178-B349-84C7-A05EE8DF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0AB27-41D1-1C49-8363-0A215995E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2E409-D722-9C4D-BADA-FC4120C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E0CC1-FF23-644A-9002-6D4E3C3C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904B-8F3F-4D4C-8768-CCD40187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2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B8A3-BCBB-5046-B614-789A2776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8DA8-E236-9949-8D81-E6130AB44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4CC71-72EA-F44E-85EF-C9E8A5A85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7394-57ED-4E4A-9029-D9199E7D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54ACB-9565-DF4B-9341-3E826619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566F4-3F51-124A-99BC-7B50DAAA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7612-B9CA-A246-BCAC-52356522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79E5C-5F7F-B841-9C8B-56AFEEF69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25493-F47A-BE4B-B59C-F1B54FC3E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9491B-CB95-B147-990D-341B40470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E349C-3111-4446-9584-15E5BC833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4A482-FD1D-0A40-9C26-0D239E8C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7EB42F-E4C1-8846-910E-9E82E6EC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C14BE-85E4-F74D-9DF3-C63298AC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52C7-DC5A-6048-BB6D-C9859585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9B62F-B5A4-6342-9F56-B41ADC05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55094-9CA2-8240-8AAC-69ADF3DA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F046A-6141-B541-9542-8B6637D7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1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7B1AC-BD65-1349-B0FE-6AB9FA43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3D600-9B23-1243-843F-96C10864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35E9D-1F0A-6041-840E-54B479BF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6328-BD62-B74C-BEF5-26AE609E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9551A-7D1A-F348-9D13-F3E358F9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50B22-2766-3845-B380-8B82FA950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4E432-4782-EB4F-BC94-31697B5F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AD18C-648B-1047-93BA-F03579F4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07114-E5D4-A048-8471-3349EAC7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E56CB-DE70-0C4D-83CA-83141550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DF9B4-0AF5-C54F-93A3-42801AEE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B89D2-98F5-8B4D-BDC2-742FAA25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BCB2-F507-3A41-8066-61E2F5702907}" type="datetimeFigureOut">
              <a:rPr lang="en-US" smtClean="0"/>
              <a:t>10/19/19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05F65-8046-AA4D-8596-72B79796E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7C5C-6AA0-6540-854B-39E4E6519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A1AC-4C7C-664C-B1AB-377BB527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48271-AB06-9542-82F2-38D9BC8D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86" y="960046"/>
            <a:ext cx="2957653" cy="407138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168C51F9-8D2A-7F45-AA91-455D25665840}"/>
              </a:ext>
            </a:extLst>
          </p:cNvPr>
          <p:cNvSpPr/>
          <p:nvPr/>
        </p:nvSpPr>
        <p:spPr>
          <a:xfrm rot="20520000">
            <a:off x="-3560551" y="4873026"/>
            <a:ext cx="10115468" cy="6076867"/>
          </a:xfrm>
          <a:prstGeom prst="trapezoid">
            <a:avLst>
              <a:gd name="adj" fmla="val 0"/>
            </a:avLst>
          </a:prstGeom>
          <a:blipFill dpi="0" rotWithShape="0">
            <a:blip r:embed="rId3"/>
            <a:srcRect/>
            <a:tile tx="0" ty="0" sx="50000" sy="5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7F82-4884-C743-8C12-0AF7B397465D}"/>
              </a:ext>
            </a:extLst>
          </p:cNvPr>
          <p:cNvSpPr/>
          <p:nvPr/>
        </p:nvSpPr>
        <p:spPr>
          <a:xfrm rot="20851787">
            <a:off x="4045899" y="-3779557"/>
            <a:ext cx="8912773" cy="11502931"/>
          </a:xfrm>
          <a:prstGeom prst="rect">
            <a:avLst/>
          </a:prstGeom>
          <a:gradFill flip="none" rotWithShape="0">
            <a:gsLst>
              <a:gs pos="100000">
                <a:schemeClr val="accent3"/>
              </a:gs>
              <a:gs pos="54000">
                <a:schemeClr val="accent2"/>
              </a:gs>
              <a:gs pos="0">
                <a:srgbClr val="FFA7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639CB-A8EC-854F-B01B-530239AF9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2398" y="1316401"/>
            <a:ext cx="6726622" cy="301815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exponential value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registered Nurses Specialized in Wound, Ostomy and Continence care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CDDE8-CC01-C046-8D6A-C6726118B675}"/>
              </a:ext>
            </a:extLst>
          </p:cNvPr>
          <p:cNvSpPr/>
          <p:nvPr/>
        </p:nvSpPr>
        <p:spPr>
          <a:xfrm rot="20505282">
            <a:off x="3228705" y="5640836"/>
            <a:ext cx="11234694" cy="738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75FE95-38A3-BE41-883C-5DDBBB017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221" y="5583937"/>
            <a:ext cx="2627799" cy="9509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0A82D1A-9F9E-EF4A-B138-3B159A45E8E1}"/>
              </a:ext>
            </a:extLst>
          </p:cNvPr>
          <p:cNvGrpSpPr/>
          <p:nvPr/>
        </p:nvGrpSpPr>
        <p:grpSpPr>
          <a:xfrm>
            <a:off x="4969683" y="1182158"/>
            <a:ext cx="496891" cy="496891"/>
            <a:chOff x="5099223" y="1182158"/>
            <a:chExt cx="496891" cy="49689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5828F8-C835-A94E-8BD2-2657AEF509A2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5D24B1-5539-0548-B174-41A5168DE07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231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>
            <a:extLst>
              <a:ext uri="{FF2B5EF4-FFF2-40B4-BE49-F238E27FC236}">
                <a16:creationId xmlns:a16="http://schemas.microsoft.com/office/drawing/2014/main" id="{BBA7B2C4-D31B-384D-B00B-02A8DACD7A62}"/>
              </a:ext>
            </a:extLst>
          </p:cNvPr>
          <p:cNvSpPr/>
          <p:nvPr/>
        </p:nvSpPr>
        <p:spPr>
          <a:xfrm>
            <a:off x="-1511808" y="0"/>
            <a:ext cx="8997696" cy="6858000"/>
          </a:xfrm>
          <a:prstGeom prst="trapezoid">
            <a:avLst>
              <a:gd name="adj" fmla="val 0"/>
            </a:avLst>
          </a:prstGeom>
          <a:blipFill dpi="0" rotWithShape="0">
            <a:blip r:embed="rId2"/>
            <a:srcRect/>
            <a:tile tx="0" ty="0" sx="75000" sy="7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16562-2B76-BF49-BE2D-EED8A0914134}"/>
              </a:ext>
            </a:extLst>
          </p:cNvPr>
          <p:cNvSpPr/>
          <p:nvPr/>
        </p:nvSpPr>
        <p:spPr>
          <a:xfrm rot="22320000">
            <a:off x="6012854" y="-1420092"/>
            <a:ext cx="10940292" cy="10265632"/>
          </a:xfrm>
          <a:prstGeom prst="rect">
            <a:avLst/>
          </a:prstGeom>
          <a:gradFill flip="none" rotWithShape="0">
            <a:gsLst>
              <a:gs pos="100000">
                <a:schemeClr val="accent3"/>
              </a:gs>
              <a:gs pos="54000">
                <a:schemeClr val="accent2"/>
              </a:gs>
              <a:gs pos="0">
                <a:srgbClr val="FFA7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E47E2D7-7D4C-524C-AD47-D358353939A1}"/>
              </a:ext>
            </a:extLst>
          </p:cNvPr>
          <p:cNvSpPr txBox="1">
            <a:spLocks/>
          </p:cNvSpPr>
          <p:nvPr/>
        </p:nvSpPr>
        <p:spPr>
          <a:xfrm>
            <a:off x="6900672" y="1299972"/>
            <a:ext cx="5352288" cy="425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br>
              <a:rPr lang="en-US" sz="4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How </a:t>
            </a:r>
            <a:br>
              <a:rPr lang="en-US" sz="8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NSWOCs </a:t>
            </a:r>
            <a:br>
              <a:rPr lang="en-US" sz="8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help…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6FC752-DCD2-4BD2-8B2C-43F733B47126}"/>
              </a:ext>
            </a:extLst>
          </p:cNvPr>
          <p:cNvGrpSpPr/>
          <p:nvPr/>
        </p:nvGrpSpPr>
        <p:grpSpPr>
          <a:xfrm>
            <a:off x="6804539" y="1186766"/>
            <a:ext cx="496891" cy="496891"/>
            <a:chOff x="5099223" y="1182158"/>
            <a:chExt cx="496891" cy="4968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2BA611D-B4B8-46AE-8694-06901F5773B5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9E11DA-F3B2-475E-A864-9C5A0D4589E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844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838" y="365125"/>
            <a:ext cx="8744961" cy="1325563"/>
          </a:xfrm>
        </p:spPr>
        <p:txBody>
          <a:bodyPr/>
          <a:lstStyle/>
          <a:p>
            <a:r>
              <a:rPr lang="en-US" dirty="0"/>
              <a:t>Canada’s Healthcare </a:t>
            </a:r>
            <a:br>
              <a:rPr lang="en-US" dirty="0"/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2744"/>
            <a:ext cx="6934200" cy="39022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NSWOCs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reduce costs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enhance patient safety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improve patient access </a:t>
            </a:r>
            <a:b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and flows </a:t>
            </a:r>
            <a:r>
              <a:rPr lang="en-US" sz="2400" dirty="0"/>
              <a:t>by providing evidence-informed, high-quality care.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NSWOCs reduce the number of specialized nurses needed to optimally care for wound, ostomy and continence patients—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from three to one</a:t>
            </a:r>
            <a:r>
              <a:rPr lang="en-US" sz="2400" dirty="0"/>
              <a:t>.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6FB008B1-52F4-234F-89A9-CCB32F958609}"/>
              </a:ext>
            </a:extLst>
          </p:cNvPr>
          <p:cNvSpPr/>
          <p:nvPr/>
        </p:nvSpPr>
        <p:spPr>
          <a:xfrm rot="10551630">
            <a:off x="-1954372" y="-897903"/>
            <a:ext cx="4454684" cy="3167853"/>
          </a:xfrm>
          <a:prstGeom prst="trapezoid">
            <a:avLst>
              <a:gd name="adj" fmla="val 26708"/>
            </a:avLst>
          </a:prstGeom>
          <a:gradFill>
            <a:gsLst>
              <a:gs pos="80000">
                <a:schemeClr val="accent1">
                  <a:lumMod val="75000"/>
                </a:schemeClr>
              </a:gs>
              <a:gs pos="21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1ABA6-8175-EC4D-8573-0536DCB048FF}"/>
              </a:ext>
            </a:extLst>
          </p:cNvPr>
          <p:cNvSpPr txBox="1"/>
          <p:nvPr/>
        </p:nvSpPr>
        <p:spPr>
          <a:xfrm>
            <a:off x="572522" y="245020"/>
            <a:ext cx="1536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41AAE3-61F6-4176-8111-02E8E4A4D942}"/>
              </a:ext>
            </a:extLst>
          </p:cNvPr>
          <p:cNvGrpSpPr/>
          <p:nvPr/>
        </p:nvGrpSpPr>
        <p:grpSpPr>
          <a:xfrm>
            <a:off x="2487722" y="353587"/>
            <a:ext cx="496891" cy="496891"/>
            <a:chOff x="5099223" y="1182158"/>
            <a:chExt cx="496891" cy="49689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7ACFF1-48B4-42AC-8B2F-B0F1DE1B4DD5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65FF37-AAC5-4CC9-96B7-28248C04720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2253810-7249-474A-9D43-D6D06943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321" y="1340753"/>
            <a:ext cx="4554107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560"/>
            <a:ext cx="7689112" cy="40595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Targeted care plans developed and carried out by NSWOCs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improve outcomes</a:t>
            </a:r>
            <a:r>
              <a:rPr lang="en-US" sz="24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Faster wound healing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Less pain during surgeries and other procedures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Reduced chance of complications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Increased ability to self-manage conditions through </a:t>
            </a:r>
            <a:br>
              <a:rPr lang="en-US" sz="1800" dirty="0"/>
            </a:br>
            <a:r>
              <a:rPr lang="en-US" sz="1800" dirty="0"/>
              <a:t>pre- and post-operative education</a:t>
            </a:r>
          </a:p>
          <a:p>
            <a:pPr>
              <a:lnSpc>
                <a:spcPct val="120000"/>
              </a:lnSpc>
            </a:pPr>
            <a:r>
              <a:rPr lang="en-CA" sz="2400" dirty="0"/>
              <a:t>An NSWOC at a patient’s bedside inspires </a:t>
            </a:r>
            <a: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confidence</a:t>
            </a:r>
            <a:r>
              <a:rPr lang="en-CA" sz="2400" dirty="0"/>
              <a:t> and </a:t>
            </a:r>
            <a: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hope</a:t>
            </a:r>
            <a:r>
              <a:rPr lang="en-CA" sz="2400" dirty="0"/>
              <a:t>. </a:t>
            </a:r>
            <a:endParaRPr lang="en-US" sz="2400" dirty="0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A6523AAF-D9DC-3A4C-B327-ABA1AB5DED76}"/>
              </a:ext>
            </a:extLst>
          </p:cNvPr>
          <p:cNvSpPr/>
          <p:nvPr/>
        </p:nvSpPr>
        <p:spPr>
          <a:xfrm rot="10551630">
            <a:off x="-1954372" y="-897903"/>
            <a:ext cx="4454684" cy="3167853"/>
          </a:xfrm>
          <a:prstGeom prst="trapezoid">
            <a:avLst>
              <a:gd name="adj" fmla="val 26708"/>
            </a:avLst>
          </a:prstGeom>
          <a:gradFill>
            <a:gsLst>
              <a:gs pos="80000">
                <a:schemeClr val="accent1">
                  <a:lumMod val="75000"/>
                </a:schemeClr>
              </a:gs>
              <a:gs pos="21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DFCE930-838C-D343-A9C2-01FF312A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838" y="291973"/>
            <a:ext cx="8744962" cy="1325563"/>
          </a:xfrm>
        </p:spPr>
        <p:txBody>
          <a:bodyPr/>
          <a:lstStyle/>
          <a:p>
            <a:r>
              <a:rPr lang="en-US" dirty="0"/>
              <a:t>Patients with Wound, Ostomy </a:t>
            </a:r>
            <a:br>
              <a:rPr lang="en-US" dirty="0"/>
            </a:br>
            <a:r>
              <a:rPr lang="en-US" dirty="0"/>
              <a:t>and Continence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EBF34-8070-0F48-862E-31F90781C216}"/>
              </a:ext>
            </a:extLst>
          </p:cNvPr>
          <p:cNvSpPr txBox="1"/>
          <p:nvPr/>
        </p:nvSpPr>
        <p:spPr>
          <a:xfrm>
            <a:off x="572522" y="245020"/>
            <a:ext cx="1536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4C70D2-135C-44AD-9D53-8770E60E3C08}"/>
              </a:ext>
            </a:extLst>
          </p:cNvPr>
          <p:cNvGrpSpPr/>
          <p:nvPr/>
        </p:nvGrpSpPr>
        <p:grpSpPr>
          <a:xfrm>
            <a:off x="2498354" y="291973"/>
            <a:ext cx="496891" cy="496891"/>
            <a:chOff x="5099223" y="1182158"/>
            <a:chExt cx="496891" cy="4968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2B36FC2-8454-462D-8FE9-FCC06CC1D53F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CB3F6C-FC32-4464-9493-385B74FE695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30A134D-C61E-4A96-BDAB-EDE72FD1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321" y="1340753"/>
            <a:ext cx="4554107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561"/>
            <a:ext cx="6232451" cy="36894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NSWOCs are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leaders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valuable sources of information </a:t>
            </a:r>
            <a:r>
              <a:rPr lang="en-US" sz="2400" dirty="0"/>
              <a:t>for interdisciplinary care team members </a:t>
            </a:r>
            <a:br>
              <a:rPr lang="en-US" sz="2400" dirty="0"/>
            </a:br>
            <a:r>
              <a:rPr lang="en-US" sz="2400" dirty="0"/>
              <a:t>and other health professionals.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sz="2400" dirty="0"/>
              <a:t>NSWOCs are </a:t>
            </a:r>
            <a: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patient advocates </a:t>
            </a:r>
            <a:b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400" dirty="0"/>
              <a:t>who</a:t>
            </a:r>
            <a:r>
              <a:rPr lang="en-CA" sz="2400" b="1" dirty="0"/>
              <a:t> </a:t>
            </a:r>
            <a:r>
              <a:rPr lang="en-CA" sz="2400" dirty="0"/>
              <a:t>ensure people receive care based </a:t>
            </a:r>
            <a:br>
              <a:rPr lang="en-CA" sz="2400" dirty="0"/>
            </a:br>
            <a:r>
              <a:rPr lang="en-CA" sz="2400" dirty="0"/>
              <a:t>on an </a:t>
            </a:r>
            <a: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expert understanding of </a:t>
            </a:r>
            <a:b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their medical needs</a:t>
            </a:r>
            <a:r>
              <a:rPr lang="en-CA" sz="2400" dirty="0"/>
              <a:t>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115DFB6-9C30-344E-ABDC-6ADC99CD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838" y="365125"/>
            <a:ext cx="8744962" cy="1325563"/>
          </a:xfrm>
        </p:spPr>
        <p:txBody>
          <a:bodyPr/>
          <a:lstStyle/>
          <a:p>
            <a:r>
              <a:rPr lang="en-US" dirty="0"/>
              <a:t>Interdisciplinary </a:t>
            </a:r>
            <a:br>
              <a:rPr lang="en-US" dirty="0"/>
            </a:br>
            <a:r>
              <a:rPr lang="en-US" dirty="0"/>
              <a:t>Healthcare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C8CE4F39-364C-6842-B66E-16B286280164}"/>
              </a:ext>
            </a:extLst>
          </p:cNvPr>
          <p:cNvSpPr/>
          <p:nvPr/>
        </p:nvSpPr>
        <p:spPr>
          <a:xfrm rot="10551630">
            <a:off x="-1954372" y="-897903"/>
            <a:ext cx="4454684" cy="3167853"/>
          </a:xfrm>
          <a:prstGeom prst="trapezoid">
            <a:avLst>
              <a:gd name="adj" fmla="val 26708"/>
            </a:avLst>
          </a:prstGeom>
          <a:gradFill>
            <a:gsLst>
              <a:gs pos="80000">
                <a:schemeClr val="accent1">
                  <a:lumMod val="75000"/>
                </a:schemeClr>
              </a:gs>
              <a:gs pos="21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0D278-E7DA-0446-BC23-AC12949D11EF}"/>
              </a:ext>
            </a:extLst>
          </p:cNvPr>
          <p:cNvSpPr txBox="1"/>
          <p:nvPr/>
        </p:nvSpPr>
        <p:spPr>
          <a:xfrm>
            <a:off x="572522" y="245020"/>
            <a:ext cx="1536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F098F4-C168-4495-9865-9E8AD82FBC5A}"/>
              </a:ext>
            </a:extLst>
          </p:cNvPr>
          <p:cNvGrpSpPr/>
          <p:nvPr/>
        </p:nvGrpSpPr>
        <p:grpSpPr>
          <a:xfrm>
            <a:off x="2519625" y="389325"/>
            <a:ext cx="496891" cy="496891"/>
            <a:chOff x="5099223" y="1182158"/>
            <a:chExt cx="496891" cy="4968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2ABAEE-A90A-4965-A13E-B754843B4847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F7A3F7-72DF-4C99-8553-30DE61AFB16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EE5A4E-FE07-486A-8F28-A5393E844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321" y="1340753"/>
            <a:ext cx="4554107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FF2F7B-638C-6342-A70A-0B4F4CC6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484" y="1548383"/>
            <a:ext cx="9781032" cy="2865121"/>
          </a:xfrm>
        </p:spPr>
        <p:txBody>
          <a:bodyPr/>
          <a:lstStyle/>
          <a:p>
            <a:r>
              <a:rPr lang="en-CA" dirty="0"/>
              <a:t>I was very fortunate to receive wonderful care from two NSWOCs prior to and after my bladder surgery. They were both very positive and assured me that what I was about to experience would not, in the end, have a huge impact on </a:t>
            </a:r>
            <a:br>
              <a:rPr lang="en-CA" dirty="0"/>
            </a:br>
            <a:r>
              <a:rPr lang="en-CA" dirty="0"/>
              <a:t>my daily life. They were right.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A4A7B-5343-ED4A-B7AB-8DB564D28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363" y="4851845"/>
            <a:ext cx="3597275" cy="70802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Robert Milburn-Brown </a:t>
            </a:r>
          </a:p>
          <a:p>
            <a:pPr lvl="0"/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Continence patient,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392091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>
            <a:extLst>
              <a:ext uri="{FF2B5EF4-FFF2-40B4-BE49-F238E27FC236}">
                <a16:creationId xmlns:a16="http://schemas.microsoft.com/office/drawing/2014/main" id="{DD9271F8-D945-0D4E-8482-7DC9FA321496}"/>
              </a:ext>
            </a:extLst>
          </p:cNvPr>
          <p:cNvSpPr/>
          <p:nvPr/>
        </p:nvSpPr>
        <p:spPr>
          <a:xfrm>
            <a:off x="-908523" y="0"/>
            <a:ext cx="8565099" cy="6858000"/>
          </a:xfrm>
          <a:prstGeom prst="trapezoid">
            <a:avLst>
              <a:gd name="adj" fmla="val 0"/>
            </a:avLst>
          </a:prstGeom>
          <a:blipFill dpi="0" rotWithShape="0">
            <a:blip r:embed="rId2"/>
            <a:srcRect/>
            <a:tile tx="0" ty="0" sx="80000" sy="8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B6928-0D8A-6647-9FF7-3BD8CB27EA0D}"/>
              </a:ext>
            </a:extLst>
          </p:cNvPr>
          <p:cNvSpPr/>
          <p:nvPr/>
        </p:nvSpPr>
        <p:spPr>
          <a:xfrm rot="20640000">
            <a:off x="6201610" y="-2456413"/>
            <a:ext cx="10940292" cy="10265632"/>
          </a:xfrm>
          <a:prstGeom prst="rect">
            <a:avLst/>
          </a:prstGeom>
          <a:gradFill flip="none" rotWithShape="0">
            <a:gsLst>
              <a:gs pos="100000">
                <a:schemeClr val="accent3"/>
              </a:gs>
              <a:gs pos="54000">
                <a:schemeClr val="accent2"/>
              </a:gs>
              <a:gs pos="0">
                <a:srgbClr val="FFA7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AB1773-4994-4943-ABA3-16704A14A326}"/>
              </a:ext>
            </a:extLst>
          </p:cNvPr>
          <p:cNvSpPr txBox="1">
            <a:spLocks/>
          </p:cNvSpPr>
          <p:nvPr/>
        </p:nvSpPr>
        <p:spPr>
          <a:xfrm>
            <a:off x="7186964" y="2653283"/>
            <a:ext cx="7278624" cy="2845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Tri-specialty #1</a:t>
            </a:r>
            <a:br>
              <a:rPr lang="en-US" sz="4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Wound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211652-B3DE-4214-A30C-4D0914A63F64}"/>
              </a:ext>
            </a:extLst>
          </p:cNvPr>
          <p:cNvGrpSpPr/>
          <p:nvPr/>
        </p:nvGrpSpPr>
        <p:grpSpPr>
          <a:xfrm>
            <a:off x="7038456" y="2568998"/>
            <a:ext cx="496891" cy="496891"/>
            <a:chOff x="5099223" y="1182158"/>
            <a:chExt cx="496891" cy="4968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3B599A-A6DB-4F66-B00B-838E289EC610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5E32483-DB70-4CFD-93B0-65B4D8152A5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877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>
            <a:extLst>
              <a:ext uri="{FF2B5EF4-FFF2-40B4-BE49-F238E27FC236}">
                <a16:creationId xmlns:a16="http://schemas.microsoft.com/office/drawing/2014/main" id="{094F58F9-2A63-6145-84C5-3FA2309745E3}"/>
              </a:ext>
            </a:extLst>
          </p:cNvPr>
          <p:cNvSpPr/>
          <p:nvPr/>
        </p:nvSpPr>
        <p:spPr>
          <a:xfrm rot="10551862">
            <a:off x="8930260" y="1421446"/>
            <a:ext cx="5904525" cy="5760556"/>
          </a:xfrm>
          <a:prstGeom prst="trapezoid">
            <a:avLst>
              <a:gd name="adj" fmla="val 24862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48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3C3C4A-B008-C34E-9C6F-974CB16C4331}"/>
              </a:ext>
            </a:extLst>
          </p:cNvPr>
          <p:cNvSpPr txBox="1">
            <a:spLocks/>
          </p:cNvSpPr>
          <p:nvPr/>
        </p:nvSpPr>
        <p:spPr>
          <a:xfrm>
            <a:off x="836696" y="239653"/>
            <a:ext cx="10515600" cy="1637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 THE SPECIALTY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Best-Practices in </a:t>
            </a:r>
            <a:b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25497"/>
            <a:ext cx="8284536" cy="36851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Wounds can result from trauma or surgery and can be </a:t>
            </a:r>
            <a:br>
              <a:rPr lang="en-US" sz="2400" dirty="0"/>
            </a:br>
            <a:r>
              <a:rPr lang="en-US" sz="2400" dirty="0"/>
              <a:t>a symptom of many common and chronic conditions.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NSWOCs have the specialized knowledge to </a:t>
            </a:r>
            <a:br>
              <a:rPr lang="en-US" sz="2400" dirty="0"/>
            </a:br>
            <a:r>
              <a:rPr lang="en-US" sz="2400" dirty="0"/>
              <a:t>successfully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assess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treat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manage </a:t>
            </a:r>
            <a:b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acute and chronic wounds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more NSWOCs involved in wound management,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greater the cost savings </a:t>
            </a:r>
            <a:r>
              <a:rPr lang="en-US" sz="2400" dirty="0"/>
              <a:t>and the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faster </a:t>
            </a:r>
            <a:b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healing times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EEA96-3B6B-2942-A45E-319044448878}"/>
              </a:ext>
            </a:extLst>
          </p:cNvPr>
          <p:cNvSpPr txBox="1"/>
          <p:nvPr/>
        </p:nvSpPr>
        <p:spPr>
          <a:xfrm>
            <a:off x="1029586" y="6179628"/>
            <a:ext cx="6548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SOURCE: Harris, C., &amp; Shannon, R. (2008). An innovative enterostomal therapy nurse model of community wound care delivery: A retrospective cost-effectiveness analysis. </a:t>
            </a:r>
            <a:r>
              <a:rPr lang="en-US" sz="1000" i="1" dirty="0"/>
              <a:t>Journal of Wound, Ostomy and Continence Nursing, 35(2)</a:t>
            </a:r>
            <a:r>
              <a:rPr lang="en-US" sz="1000" dirty="0"/>
              <a:t>, 184-5.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28853-6354-874B-AC1B-8030F5F49F1A}"/>
              </a:ext>
            </a:extLst>
          </p:cNvPr>
          <p:cNvSpPr txBox="1"/>
          <p:nvPr/>
        </p:nvSpPr>
        <p:spPr>
          <a:xfrm>
            <a:off x="9516973" y="1864036"/>
            <a:ext cx="2643128" cy="194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CA" sz="2800" b="1" dirty="0">
                <a:solidFill>
                  <a:schemeClr val="bg1"/>
                </a:solidFill>
              </a:rPr>
              <a:t>Nearly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CA" sz="6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50%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</a:rPr>
              <a:t>of home care cases involve wounds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A9B85D-9089-49E9-BF16-571B5C1C181F}"/>
              </a:ext>
            </a:extLst>
          </p:cNvPr>
          <p:cNvGrpSpPr/>
          <p:nvPr/>
        </p:nvGrpSpPr>
        <p:grpSpPr>
          <a:xfrm>
            <a:off x="733349" y="229830"/>
            <a:ext cx="496891" cy="496891"/>
            <a:chOff x="5099223" y="1182158"/>
            <a:chExt cx="496891" cy="4968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B725A2-A211-407C-8247-EB082638C17D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AEF9ED-F8D5-47CD-9E0E-6E805CF9508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34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>
            <a:extLst>
              <a:ext uri="{FF2B5EF4-FFF2-40B4-BE49-F238E27FC236}">
                <a16:creationId xmlns:a16="http://schemas.microsoft.com/office/drawing/2014/main" id="{EB5F3CC6-6D75-6443-9772-49FE609F4BA5}"/>
              </a:ext>
            </a:extLst>
          </p:cNvPr>
          <p:cNvSpPr/>
          <p:nvPr/>
        </p:nvSpPr>
        <p:spPr>
          <a:xfrm>
            <a:off x="0" y="4572001"/>
            <a:ext cx="12192000" cy="2286000"/>
          </a:xfrm>
          <a:prstGeom prst="trapezoid">
            <a:avLst>
              <a:gd name="adj" fmla="val 0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48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Pressure Injuries are </a:t>
            </a:r>
            <a:br>
              <a:rPr lang="en-US" dirty="0"/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Prevalent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149"/>
            <a:ext cx="10515600" cy="468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Across</a:t>
            </a:r>
            <a:r>
              <a:rPr lang="en-US" sz="2400" b="1" dirty="0"/>
              <a:t> </a:t>
            </a:r>
            <a:r>
              <a:rPr lang="en-US" sz="2400" dirty="0"/>
              <a:t>Canadian healthcare settings: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7FE00-989F-D24C-B3FE-050A250938B4}"/>
              </a:ext>
            </a:extLst>
          </p:cNvPr>
          <p:cNvSpPr txBox="1"/>
          <p:nvPr/>
        </p:nvSpPr>
        <p:spPr>
          <a:xfrm>
            <a:off x="752253" y="6029653"/>
            <a:ext cx="106874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>
                <a:solidFill>
                  <a:schemeClr val="bg1"/>
                </a:solidFill>
              </a:rPr>
              <a:t>SOURCES: Woodbury, M. G., &amp; Houghton, P. E. (2004). Prevalence of pressure ulcers in Canadian healthcare settings. </a:t>
            </a:r>
            <a:r>
              <a:rPr lang="en-US" sz="1000" i="1" dirty="0">
                <a:solidFill>
                  <a:schemeClr val="bg1"/>
                </a:solidFill>
              </a:rPr>
              <a:t>Ostomy Wound Management, 50(10), </a:t>
            </a:r>
            <a:r>
              <a:rPr lang="en-US" sz="1000" dirty="0">
                <a:solidFill>
                  <a:schemeClr val="bg1"/>
                </a:solidFill>
              </a:rPr>
              <a:t>22-24.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>
                <a:solidFill>
                  <a:schemeClr val="bg1"/>
                </a:solidFill>
              </a:rPr>
              <a:t>Boyle, D.K., Bergquist-Beringer, S., &amp; Cramer, E. R. (2017). Relationship of wound, ostomy, and continence certified nurses and healthcare-acquired conditions in acute care hospitals. </a:t>
            </a:r>
            <a:r>
              <a:rPr lang="en-US" sz="1000" i="1" dirty="0">
                <a:solidFill>
                  <a:schemeClr val="bg1"/>
                </a:solidFill>
              </a:rPr>
              <a:t>Journal of Wound, Ostomy and Continence Nursing, 44(3)</a:t>
            </a:r>
            <a:r>
              <a:rPr lang="en-US" sz="1000" dirty="0">
                <a:solidFill>
                  <a:schemeClr val="bg1"/>
                </a:solidFill>
              </a:rPr>
              <a:t>, 283-292.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9E58BA-6615-DB49-9B4B-D7218FE77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61445"/>
              </p:ext>
            </p:extLst>
          </p:nvPr>
        </p:nvGraphicFramePr>
        <p:xfrm>
          <a:off x="182881" y="2761502"/>
          <a:ext cx="11667745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7529">
                  <a:extLst>
                    <a:ext uri="{9D8B030D-6E8A-4147-A177-3AD203B41FA5}">
                      <a16:colId xmlns:a16="http://schemas.microsoft.com/office/drawing/2014/main" val="2802655807"/>
                    </a:ext>
                  </a:extLst>
                </a:gridCol>
                <a:gridCol w="2177529">
                  <a:extLst>
                    <a:ext uri="{9D8B030D-6E8A-4147-A177-3AD203B41FA5}">
                      <a16:colId xmlns:a16="http://schemas.microsoft.com/office/drawing/2014/main" val="2591895352"/>
                    </a:ext>
                  </a:extLst>
                </a:gridCol>
                <a:gridCol w="2177529">
                  <a:extLst>
                    <a:ext uri="{9D8B030D-6E8A-4147-A177-3AD203B41FA5}">
                      <a16:colId xmlns:a16="http://schemas.microsoft.com/office/drawing/2014/main" val="699678506"/>
                    </a:ext>
                  </a:extLst>
                </a:gridCol>
                <a:gridCol w="2567579">
                  <a:extLst>
                    <a:ext uri="{9D8B030D-6E8A-4147-A177-3AD203B41FA5}">
                      <a16:colId xmlns:a16="http://schemas.microsoft.com/office/drawing/2014/main" val="643191471"/>
                    </a:ext>
                  </a:extLst>
                </a:gridCol>
                <a:gridCol w="2567579">
                  <a:extLst>
                    <a:ext uri="{9D8B030D-6E8A-4147-A177-3AD203B41FA5}">
                      <a16:colId xmlns:a16="http://schemas.microsoft.com/office/drawing/2014/main" val="3558925933"/>
                    </a:ext>
                  </a:extLst>
                </a:gridCol>
              </a:tblGrid>
              <a:tr h="9733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800" b="1" i="0" dirty="0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25%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acute</a:t>
                      </a:r>
                      <a:b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</a:br>
                      <a: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care</a:t>
                      </a:r>
                      <a:endParaRPr lang="en-US" b="1" i="0" dirty="0">
                        <a:solidFill>
                          <a:schemeClr val="tx1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800" b="1" i="0" dirty="0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30%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non-acute </a:t>
                      </a:r>
                      <a:b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</a:br>
                      <a: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care</a:t>
                      </a:r>
                      <a:endParaRPr lang="en-US" b="1" i="0" dirty="0">
                        <a:solidFill>
                          <a:schemeClr val="tx1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800" b="1" i="0" dirty="0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22%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mixed health settings</a:t>
                      </a:r>
                      <a:endParaRPr lang="en-US" b="1" i="0" dirty="0">
                        <a:solidFill>
                          <a:schemeClr val="tx1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800" b="1" i="0" dirty="0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15%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community </a:t>
                      </a:r>
                      <a:b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</a:br>
                      <a:r>
                        <a:rPr lang="en-US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care </a:t>
                      </a:r>
                      <a:endParaRPr lang="en-US" b="1" i="0" dirty="0">
                        <a:solidFill>
                          <a:schemeClr val="tx1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26%</a:t>
                      </a:r>
                      <a:br>
                        <a:rPr lang="en-US" sz="1800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</a:br>
                      <a:r>
                        <a:rPr lang="en-US" sz="1800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mean </a:t>
                      </a:r>
                      <a:br>
                        <a:rPr lang="en-US" sz="1800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</a:br>
                      <a:r>
                        <a:rPr lang="en-US" sz="1800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prevalence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8483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432FC1-5990-6F4C-BEE4-EEB94C466F3B}"/>
              </a:ext>
            </a:extLst>
          </p:cNvPr>
          <p:cNvSpPr txBox="1"/>
          <p:nvPr/>
        </p:nvSpPr>
        <p:spPr>
          <a:xfrm>
            <a:off x="188977" y="4828032"/>
            <a:ext cx="1181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NSWOCs apply numerous strategies to </a:t>
            </a: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prevent costly pressure injuries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,</a:t>
            </a: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lowering rates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and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easing patient reliance on the system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8D891A-9E27-411E-B662-D1F116058A74}"/>
              </a:ext>
            </a:extLst>
          </p:cNvPr>
          <p:cNvGrpSpPr/>
          <p:nvPr/>
        </p:nvGrpSpPr>
        <p:grpSpPr>
          <a:xfrm>
            <a:off x="733349" y="368059"/>
            <a:ext cx="496891" cy="496891"/>
            <a:chOff x="5099223" y="1182158"/>
            <a:chExt cx="496891" cy="4968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863995-2D28-4F40-BF00-36981CE74180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DE5B15-B4F5-4770-976D-BD6F211AB90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9535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Data-Informed </a:t>
            </a:r>
            <a:br>
              <a:rPr lang="en-US" dirty="0"/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Care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560"/>
            <a:ext cx="10708758" cy="437043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CA" sz="5900" dirty="0"/>
              <a:t>By tracking outcome data, NSWOCs can </a:t>
            </a:r>
            <a:r>
              <a:rPr lang="en-CA" sz="59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gauge the effectiveness </a:t>
            </a:r>
            <a:r>
              <a:rPr lang="en-CA" sz="5900" dirty="0"/>
              <a:t>of care and </a:t>
            </a:r>
            <a:r>
              <a:rPr lang="en-CA" sz="59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identify conditions </a:t>
            </a:r>
            <a:r>
              <a:rPr lang="en-CA" sz="5900" dirty="0"/>
              <a:t>before they turn into bigger, costlier issues.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CA" sz="5900" dirty="0"/>
              <a:t>Wound care metrics NSWOCs monitor include:</a:t>
            </a:r>
          </a:p>
          <a:p>
            <a:pPr lvl="1">
              <a:lnSpc>
                <a:spcPct val="120000"/>
              </a:lnSpc>
            </a:pPr>
            <a:r>
              <a:rPr lang="en-CA" sz="4600" dirty="0"/>
              <a:t>proportion of wounds healed</a:t>
            </a:r>
          </a:p>
          <a:p>
            <a:pPr lvl="1">
              <a:lnSpc>
                <a:spcPct val="120000"/>
              </a:lnSpc>
            </a:pPr>
            <a:r>
              <a:rPr lang="en-CA" sz="4600" dirty="0"/>
              <a:t>time to complete healing</a:t>
            </a:r>
          </a:p>
          <a:p>
            <a:pPr lvl="1">
              <a:lnSpc>
                <a:spcPct val="120000"/>
              </a:lnSpc>
            </a:pPr>
            <a:r>
              <a:rPr lang="en-CA" sz="4600" dirty="0"/>
              <a:t>percentage of wound area reduced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n-CA" sz="4600" dirty="0"/>
              <a:t>proportion of wounds infected and number of ulcer days averted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CA" sz="6000" dirty="0"/>
              <a:t>Analysis can </a:t>
            </a:r>
            <a:r>
              <a:rPr lang="en-CA" sz="6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reveal the need for a particular intervention </a:t>
            </a:r>
            <a:br>
              <a:rPr lang="en-CA" sz="6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6000" dirty="0"/>
              <a:t>or </a:t>
            </a:r>
            <a:r>
              <a:rPr lang="en-CA" sz="6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opportunities for cost savings</a:t>
            </a:r>
            <a:r>
              <a:rPr lang="en-CA" sz="6000" dirty="0"/>
              <a:t>. 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B8B5A-7F10-4EAA-9BD4-117893F59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34" y="444870"/>
            <a:ext cx="50601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4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45DD-4AC6-8F4C-B4C2-72829A03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Care for </a:t>
            </a:r>
            <a:br>
              <a:rPr lang="en-US" dirty="0"/>
            </a:br>
            <a:r>
              <a:rPr lang="en-US" b="0" dirty="0">
                <a:latin typeface="+mn-lt"/>
              </a:rPr>
              <a:t>High-Needs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8728-8923-7146-8FF5-FA270628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448"/>
            <a:ext cx="10329672" cy="4370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Due to the older demographic they serve,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long-term care facilities </a:t>
            </a:r>
            <a:b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dirty="0"/>
              <a:t>face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unique challenges</a:t>
            </a:r>
            <a:r>
              <a:rPr lang="en-US" sz="24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Older people are more prone to complications like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skin tears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continence-related skin issues</a:t>
            </a:r>
            <a:r>
              <a:rPr lang="en-US" sz="2400" dirty="0"/>
              <a:t>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NSWOCs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help prevent complications </a:t>
            </a:r>
            <a:r>
              <a:rPr lang="en-US" sz="2400" dirty="0"/>
              <a:t>like these by:</a:t>
            </a:r>
          </a:p>
          <a:p>
            <a:pPr lvl="1"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Selecting appropriate appliances </a:t>
            </a:r>
            <a:r>
              <a:rPr lang="en-US" sz="1800" dirty="0"/>
              <a:t>that minimize irritation, discomfort </a:t>
            </a:r>
            <a:br>
              <a:rPr lang="en-US" sz="1800" dirty="0"/>
            </a:br>
            <a:r>
              <a:rPr lang="en-US" sz="1800" dirty="0"/>
              <a:t>and likelihood of skin tearing.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Informing the selection of </a:t>
            </a:r>
            <a:r>
              <a:rPr lang="en-US" sz="18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effective and cost-efficient supplies </a:t>
            </a:r>
            <a:r>
              <a:rPr lang="en-US" sz="1800" dirty="0"/>
              <a:t>including </a:t>
            </a:r>
            <a:br>
              <a:rPr lang="en-US" sz="1800" dirty="0"/>
            </a:br>
            <a:r>
              <a:rPr lang="en-US" sz="1800" dirty="0"/>
              <a:t>wound dressings, negative pressure wound therapy and compression products.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E56A-BC2B-4179-A590-3FCA59E73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64" y="423607"/>
            <a:ext cx="50601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3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Canada’s Healthcare System </a:t>
            </a:r>
            <a:br>
              <a:rPr lang="en-US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Under Strain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9E64A5EF-8690-284E-9B88-7A54B79288AD}"/>
              </a:ext>
            </a:extLst>
          </p:cNvPr>
          <p:cNvSpPr/>
          <p:nvPr/>
        </p:nvSpPr>
        <p:spPr>
          <a:xfrm>
            <a:off x="0" y="5114261"/>
            <a:ext cx="12192000" cy="1743740"/>
          </a:xfrm>
          <a:prstGeom prst="trapezoid">
            <a:avLst>
              <a:gd name="adj" fmla="val 0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48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A5741-C481-254C-BFAF-63F46BA83F0E}"/>
              </a:ext>
            </a:extLst>
          </p:cNvPr>
          <p:cNvSpPr txBox="1"/>
          <p:nvPr/>
        </p:nvSpPr>
        <p:spPr>
          <a:xfrm>
            <a:off x="2181092" y="6499890"/>
            <a:ext cx="7829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 dirty="0">
                <a:solidFill>
                  <a:schemeClr val="bg1"/>
                </a:solidFill>
              </a:rPr>
              <a:t>SOURCE: Canadian Institute for Health Information. (2018). </a:t>
            </a:r>
            <a:r>
              <a:rPr lang="en-US" sz="1000" i="1" dirty="0">
                <a:solidFill>
                  <a:schemeClr val="bg1"/>
                </a:solidFill>
              </a:rPr>
              <a:t>National Health Expenditure Trends, 1975 to 2018</a:t>
            </a:r>
            <a:r>
              <a:rPr lang="en-US" sz="1000" dirty="0">
                <a:solidFill>
                  <a:schemeClr val="bg1"/>
                </a:solidFill>
              </a:rPr>
              <a:t>. Ottawa, ON: CIHI.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208"/>
            <a:ext cx="10515600" cy="41084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CA" sz="2400" dirty="0"/>
              <a:t>Provincial and territorial governments spend </a:t>
            </a:r>
            <a: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over $250 billion </a:t>
            </a:r>
            <a:b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400" dirty="0"/>
              <a:t>on health care each year.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CA" sz="2400" dirty="0"/>
              <a:t>Healthcare spending makes up </a:t>
            </a:r>
            <a: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more than 35% </a:t>
            </a:r>
            <a:r>
              <a:rPr lang="en-CA" sz="2400" dirty="0"/>
              <a:t>of annual provincial/territorial budgets.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CA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Spending will only go up </a:t>
            </a:r>
            <a:r>
              <a:rPr lang="en-CA" sz="2400" dirty="0"/>
              <a:t>as Canada’s population ages </a:t>
            </a:r>
            <a:br>
              <a:rPr lang="en-CA" sz="2400" dirty="0"/>
            </a:br>
            <a:r>
              <a:rPr lang="en-CA" sz="2400" dirty="0"/>
              <a:t>and chronic disease rates climb.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en-CA" sz="3000" dirty="0">
                <a:solidFill>
                  <a:schemeClr val="bg1"/>
                </a:solidFill>
                <a:latin typeface="+mj-lt"/>
              </a:rPr>
              <a:t>Administrators and clinicians face pressure </a:t>
            </a:r>
            <a:br>
              <a:rPr lang="en-CA" sz="3000" dirty="0">
                <a:solidFill>
                  <a:schemeClr val="bg1"/>
                </a:solidFill>
                <a:latin typeface="+mj-lt"/>
              </a:rPr>
            </a:br>
            <a:r>
              <a:rPr lang="en-CA" sz="3000" dirty="0">
                <a:solidFill>
                  <a:schemeClr val="bg1"/>
                </a:solidFill>
                <a:latin typeface="+mj-lt"/>
              </a:rPr>
              <a:t>to minimize costs </a:t>
            </a:r>
            <a:r>
              <a:rPr lang="en-CA" sz="3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and</a:t>
            </a:r>
            <a:r>
              <a:rPr lang="en-CA" sz="3000" b="1" dirty="0">
                <a:solidFill>
                  <a:schemeClr val="bg1"/>
                </a:solidFill>
              </a:rPr>
              <a:t> </a:t>
            </a:r>
            <a:r>
              <a:rPr lang="en-CA" sz="3000" dirty="0">
                <a:solidFill>
                  <a:schemeClr val="bg1"/>
                </a:solidFill>
                <a:latin typeface="+mj-lt"/>
              </a:rPr>
              <a:t>deliver high-quality care.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EAEC0A-C213-B942-AB36-AF304F865D1C}"/>
              </a:ext>
            </a:extLst>
          </p:cNvPr>
          <p:cNvGrpSpPr/>
          <p:nvPr/>
        </p:nvGrpSpPr>
        <p:grpSpPr>
          <a:xfrm>
            <a:off x="733349" y="368059"/>
            <a:ext cx="496891" cy="496891"/>
            <a:chOff x="5099223" y="1182158"/>
            <a:chExt cx="496891" cy="4968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6ACB51-B605-384D-A345-DFEABF3EDB45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58A622-EDDA-4F4B-9FB9-E46B0D4B1E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56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>
            <a:extLst>
              <a:ext uri="{FF2B5EF4-FFF2-40B4-BE49-F238E27FC236}">
                <a16:creationId xmlns:a16="http://schemas.microsoft.com/office/drawing/2014/main" id="{BBA7B2C4-D31B-384D-B00B-02A8DACD7A62}"/>
              </a:ext>
            </a:extLst>
          </p:cNvPr>
          <p:cNvSpPr/>
          <p:nvPr/>
        </p:nvSpPr>
        <p:spPr>
          <a:xfrm>
            <a:off x="-1011936" y="1"/>
            <a:ext cx="8522207" cy="6858000"/>
          </a:xfrm>
          <a:prstGeom prst="trapezoid">
            <a:avLst>
              <a:gd name="adj" fmla="val 0"/>
            </a:avLst>
          </a:prstGeom>
          <a:blipFill dpi="0" rotWithShape="0">
            <a:blip r:embed="rId2"/>
            <a:srcRect/>
            <a:tile tx="0" ty="0" sx="70000" sy="7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16562-2B76-BF49-BE2D-EED8A0914134}"/>
              </a:ext>
            </a:extLst>
          </p:cNvPr>
          <p:cNvSpPr/>
          <p:nvPr/>
        </p:nvSpPr>
        <p:spPr>
          <a:xfrm rot="22200000">
            <a:off x="5500789" y="-1407900"/>
            <a:ext cx="10940292" cy="10265632"/>
          </a:xfrm>
          <a:prstGeom prst="rect">
            <a:avLst/>
          </a:prstGeom>
          <a:gradFill flip="none" rotWithShape="0">
            <a:gsLst>
              <a:gs pos="100000">
                <a:schemeClr val="accent3"/>
              </a:gs>
              <a:gs pos="54000">
                <a:schemeClr val="accent2"/>
              </a:gs>
              <a:gs pos="0">
                <a:srgbClr val="FFA7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E47E2D7-7D4C-524C-AD47-D358353939A1}"/>
              </a:ext>
            </a:extLst>
          </p:cNvPr>
          <p:cNvSpPr txBox="1">
            <a:spLocks/>
          </p:cNvSpPr>
          <p:nvPr/>
        </p:nvSpPr>
        <p:spPr>
          <a:xfrm>
            <a:off x="6486143" y="2653284"/>
            <a:ext cx="7278624" cy="2845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Tri-specialty #2</a:t>
            </a:r>
            <a:br>
              <a:rPr lang="en-US" sz="4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Ostomy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FB42B-FE52-44F6-B667-8A741AEBB1B2}"/>
              </a:ext>
            </a:extLst>
          </p:cNvPr>
          <p:cNvGrpSpPr/>
          <p:nvPr/>
        </p:nvGrpSpPr>
        <p:grpSpPr>
          <a:xfrm>
            <a:off x="6379237" y="2588583"/>
            <a:ext cx="496891" cy="496891"/>
            <a:chOff x="5099223" y="1182158"/>
            <a:chExt cx="496891" cy="4968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BDFC8F2-C08E-4F5C-84B7-56352A0DE4EC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B65518-E2AC-49A2-B489-C4B14ADF448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506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>
            <a:extLst>
              <a:ext uri="{FF2B5EF4-FFF2-40B4-BE49-F238E27FC236}">
                <a16:creationId xmlns:a16="http://schemas.microsoft.com/office/drawing/2014/main" id="{A0EC7B69-FC44-584B-A4A8-7B7C20976BDA}"/>
              </a:ext>
            </a:extLst>
          </p:cNvPr>
          <p:cNvSpPr/>
          <p:nvPr/>
        </p:nvSpPr>
        <p:spPr>
          <a:xfrm rot="10551862">
            <a:off x="8066439" y="1498996"/>
            <a:ext cx="5904525" cy="5760556"/>
          </a:xfrm>
          <a:prstGeom prst="trapezoid">
            <a:avLst>
              <a:gd name="adj" fmla="val 24862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48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809B15-BE26-114A-BFFE-E54A38F113E2}"/>
              </a:ext>
            </a:extLst>
          </p:cNvPr>
          <p:cNvSpPr txBox="1">
            <a:spLocks/>
          </p:cNvSpPr>
          <p:nvPr/>
        </p:nvSpPr>
        <p:spPr>
          <a:xfrm>
            <a:off x="836696" y="154309"/>
            <a:ext cx="5661640" cy="1782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 THE SPECIALTY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Top-Tier Support for </a:t>
            </a:r>
            <a:b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Ostomy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5247"/>
            <a:ext cx="7208519" cy="42018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CA" sz="2200" dirty="0"/>
              <a:t>An ostomy is an abdominal opening that allows </a:t>
            </a:r>
            <a:br>
              <a:rPr lang="en-CA" sz="2200" dirty="0"/>
            </a:br>
            <a:r>
              <a:rPr lang="en-CA" sz="2200" dirty="0"/>
              <a:t>the collection of human waste into a pouch or </a:t>
            </a:r>
            <a:br>
              <a:rPr lang="en-CA" sz="2200" dirty="0"/>
            </a:br>
            <a:r>
              <a:rPr lang="en-CA" sz="2200" dirty="0"/>
              <a:t>other device.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200" dirty="0"/>
              <a:t>Ostomy patients experience complications that affect their quality of life and add to their reliance on the health system.</a:t>
            </a:r>
            <a:endParaRPr lang="en-US" sz="2200" b="1" dirty="0"/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2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NSWOCs improve outcomes </a:t>
            </a:r>
            <a:r>
              <a:rPr lang="en-US" sz="2200" dirty="0"/>
              <a:t>for ostomy patients and </a:t>
            </a:r>
            <a:r>
              <a:rPr lang="en-US" sz="22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prevent complications </a:t>
            </a:r>
            <a:r>
              <a:rPr lang="en-US" sz="2200" dirty="0"/>
              <a:t>through preoperative consultation, stoma marking, postoperative education and mental health support.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AFE27-345B-B24A-B4FC-64DE40B33F95}"/>
              </a:ext>
            </a:extLst>
          </p:cNvPr>
          <p:cNvSpPr txBox="1"/>
          <p:nvPr/>
        </p:nvSpPr>
        <p:spPr>
          <a:xfrm>
            <a:off x="9207496" y="2192014"/>
            <a:ext cx="2643128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A" sz="2800" b="1" dirty="0">
                <a:solidFill>
                  <a:schemeClr val="bg1"/>
                </a:solidFill>
              </a:rPr>
              <a:t>More than</a:t>
            </a:r>
          </a:p>
          <a:p>
            <a:pPr algn="ctr">
              <a:lnSpc>
                <a:spcPct val="80000"/>
              </a:lnSpc>
            </a:pPr>
            <a:r>
              <a:rPr lang="en-CA" sz="6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80%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</a:rPr>
              <a:t>of ostomy patients experience a complication within two years after surgery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06C85-B9B8-844A-9685-125A37791B5B}"/>
              </a:ext>
            </a:extLst>
          </p:cNvPr>
          <p:cNvSpPr txBox="1"/>
          <p:nvPr/>
        </p:nvSpPr>
        <p:spPr>
          <a:xfrm>
            <a:off x="1029595" y="6309780"/>
            <a:ext cx="702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SOURCE: LeBlanc, K., Whiteley, I., McNichol, L., Salvadalena, G., &amp; Gray, M. (2019). Peristomal medical adhesive-related skin injury: Results of an international consensus meeting. </a:t>
            </a:r>
            <a:r>
              <a:rPr lang="en-US" sz="1000" i="1" dirty="0"/>
              <a:t>Journal of Wound, Ostomy and Continence Nursing</a:t>
            </a:r>
            <a:r>
              <a:rPr lang="en-US" sz="1000" dirty="0"/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E4562C-392A-410D-9EAF-0130C651F846}"/>
              </a:ext>
            </a:extLst>
          </p:cNvPr>
          <p:cNvGrpSpPr/>
          <p:nvPr/>
        </p:nvGrpSpPr>
        <p:grpSpPr>
          <a:xfrm>
            <a:off x="743982" y="229832"/>
            <a:ext cx="496891" cy="496891"/>
            <a:chOff x="5099223" y="1182158"/>
            <a:chExt cx="496891" cy="4968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A70962-D9B0-4980-9DAC-060C53796636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F0A906C-4C8C-435D-8532-B765F84768B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102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Stoma Site Marking for </a:t>
            </a:r>
            <a:br>
              <a:rPr lang="en-US" dirty="0"/>
            </a:br>
            <a:r>
              <a:rPr lang="en-US" b="0" dirty="0">
                <a:latin typeface="+mn-lt"/>
              </a:rPr>
              <a:t>Better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stoma</a:t>
            </a:r>
            <a:r>
              <a:rPr lang="en-US" sz="2400" dirty="0"/>
              <a:t> is the end of the bowel or ureter visible through the abdominal wall.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Stoma site marking </a:t>
            </a:r>
            <a:r>
              <a:rPr lang="en-US" sz="2400" dirty="0"/>
              <a:t>is an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important preoperative step </a:t>
            </a:r>
            <a:r>
              <a:rPr lang="en-US" sz="2400" dirty="0"/>
              <a:t>because it helps clinicians determine optimal stoma placement.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Both the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Canadian Urology Association </a:t>
            </a:r>
            <a:r>
              <a:rPr lang="en-US" sz="2400" dirty="0"/>
              <a:t>and the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Canadian Society of Colon and Rectal Surgeons recommend </a:t>
            </a:r>
            <a:r>
              <a:rPr lang="en-US" sz="2400" dirty="0"/>
              <a:t>preoperative marking and teaching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 all ostomy surgeries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NSWOCs are trained to select and mark stoma sites,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improving outcomes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reducing comorbidities</a:t>
            </a:r>
            <a:r>
              <a:rPr lang="en-US" sz="24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0DD2A7-CCD4-4F58-B6E8-DB7CD156F6D6}"/>
              </a:ext>
            </a:extLst>
          </p:cNvPr>
          <p:cNvGrpSpPr/>
          <p:nvPr/>
        </p:nvGrpSpPr>
        <p:grpSpPr>
          <a:xfrm>
            <a:off x="733349" y="368059"/>
            <a:ext cx="496891" cy="496891"/>
            <a:chOff x="5099223" y="1182158"/>
            <a:chExt cx="496891" cy="49689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A315C3D-1A6F-4023-99BE-00AB7FD34FC6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309B4F-ACD5-4834-AE71-4606270F516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4195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Ostomy </a:t>
            </a:r>
            <a:br>
              <a:rPr lang="en-US" dirty="0"/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Appliances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Ostomy patients with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poorly fitting appliances </a:t>
            </a:r>
            <a:r>
              <a:rPr lang="en-US" sz="2400" dirty="0"/>
              <a:t>are more likely </a:t>
            </a:r>
            <a:br>
              <a:rPr lang="en-US" sz="2400" dirty="0"/>
            </a:br>
            <a:r>
              <a:rPr lang="en-US" sz="2400" dirty="0"/>
              <a:t>to scratch or pull at them, which can degrade the appliance over time. </a:t>
            </a:r>
            <a:br>
              <a:rPr lang="en-US" sz="2400" dirty="0"/>
            </a:br>
            <a:r>
              <a:rPr lang="en-US" sz="2400" dirty="0"/>
              <a:t>This is especially true of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patients with dementia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long-term </a:t>
            </a:r>
            <a:b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care settings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NSWOCs can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minimize discomfort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selecting appliances that are appropriate </a:t>
            </a:r>
            <a:r>
              <a:rPr lang="en-US" sz="2400" dirty="0"/>
              <a:t>to a patient’s needs, ostomy type and</a:t>
            </a:r>
            <a:br>
              <a:rPr lang="en-US" sz="2400" dirty="0"/>
            </a:br>
            <a:r>
              <a:rPr lang="en-US" sz="2400" dirty="0"/>
              <a:t>abdominal skin contours.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32E1B-0941-AE4A-8356-126C6EA16941}"/>
              </a:ext>
            </a:extLst>
          </p:cNvPr>
          <p:cNvSpPr txBox="1"/>
          <p:nvPr/>
        </p:nvSpPr>
        <p:spPr>
          <a:xfrm>
            <a:off x="1072120" y="5976908"/>
            <a:ext cx="6928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SOURCE: LeBlanc, K., Whiteley, I., McNichol, L., Salvadalena, G., &amp; Gray, M. (2019). Peristomal medical adhesive-related skin injury: Results of an international consensus meeting. </a:t>
            </a:r>
            <a:r>
              <a:rPr lang="en-US" sz="1000" i="1" dirty="0"/>
              <a:t>Journal of Wound, Ostomy and Continence Nursing</a:t>
            </a:r>
            <a:r>
              <a:rPr lang="en-US" sz="1000" dirty="0"/>
              <a:t>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38A025-EC4A-424F-859F-892300588170}"/>
              </a:ext>
            </a:extLst>
          </p:cNvPr>
          <p:cNvGrpSpPr/>
          <p:nvPr/>
        </p:nvGrpSpPr>
        <p:grpSpPr>
          <a:xfrm>
            <a:off x="733349" y="368059"/>
            <a:ext cx="496891" cy="496891"/>
            <a:chOff x="5099223" y="1182158"/>
            <a:chExt cx="496891" cy="496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395A49-2D4E-4E0C-BFAF-E8FD2F559995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2D34EB-9804-4EA9-830E-6FB534C4D87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239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Furthering Product </a:t>
            </a:r>
            <a:br>
              <a:rPr lang="en-US" dirty="0"/>
            </a:br>
            <a:r>
              <a:rPr lang="en-US" b="0" dirty="0">
                <a:latin typeface="+mj-lt"/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NSWOCs often participate in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research into new products </a:t>
            </a:r>
            <a:r>
              <a:rPr lang="en-US" sz="2400" dirty="0"/>
              <a:t>such </a:t>
            </a:r>
            <a:br>
              <a:rPr lang="en-US" sz="2400" dirty="0"/>
            </a:br>
            <a:r>
              <a:rPr lang="en-US" sz="2400" dirty="0"/>
              <a:t>as appliances and devices for ostomy patients.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With their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practical experience and in-depth knowledge </a:t>
            </a:r>
            <a:b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dirty="0"/>
              <a:t>of the needs of people with ostomies, NSWOCs contribute to a </a:t>
            </a:r>
            <a:br>
              <a:rPr lang="en-US" sz="2400" dirty="0"/>
            </a:b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more effective final product</a:t>
            </a:r>
            <a:r>
              <a:rPr lang="en-US" sz="24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49B1AA-B862-4230-8E54-A385E8BC32F9}"/>
              </a:ext>
            </a:extLst>
          </p:cNvPr>
          <p:cNvGrpSpPr/>
          <p:nvPr/>
        </p:nvGrpSpPr>
        <p:grpSpPr>
          <a:xfrm>
            <a:off x="733349" y="368059"/>
            <a:ext cx="496891" cy="496891"/>
            <a:chOff x="5099223" y="1182158"/>
            <a:chExt cx="496891" cy="49689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EAAA63B-8976-4349-B571-829F7BBCCA3C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0C1860-9ACC-419E-9FCA-E222555E259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77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FF2F7B-638C-6342-A70A-0B4F4CC6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484" y="841248"/>
            <a:ext cx="9781032" cy="39984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dirty="0"/>
              <a:t>My care experience was absolutely amazing. I received the highest levels of care and support. I can’t imagine what my recovery would have been like without my two NSWOCs. When I had complications in hospital post-surgery, they were there to help me and my family and coordinate with the nurse and doctors on my ward to make sure I was properly looked after.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A4A7B-5343-ED4A-B7AB-8DB564D28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8941" y="5302949"/>
            <a:ext cx="5014118" cy="708025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err="1">
                <a:solidFill>
                  <a:srgbClr val="FFFFFF"/>
                </a:solidFill>
              </a:rPr>
              <a:t>Shminder</a:t>
            </a:r>
            <a:r>
              <a:rPr lang="en-US" sz="2400" b="1" dirty="0">
                <a:solidFill>
                  <a:srgbClr val="FFFFFF"/>
                </a:solidFill>
              </a:rPr>
              <a:t> Samra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Wound and ostomy patient,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3957495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0">
            <a:extLst>
              <a:ext uri="{FF2B5EF4-FFF2-40B4-BE49-F238E27FC236}">
                <a16:creationId xmlns:a16="http://schemas.microsoft.com/office/drawing/2014/main" id="{400E1189-15C5-3B43-9FCC-4BEBAB365000}"/>
              </a:ext>
            </a:extLst>
          </p:cNvPr>
          <p:cNvSpPr/>
          <p:nvPr/>
        </p:nvSpPr>
        <p:spPr>
          <a:xfrm>
            <a:off x="-2426083" y="0"/>
            <a:ext cx="7388351" cy="6858000"/>
          </a:xfrm>
          <a:prstGeom prst="trapezoid">
            <a:avLst>
              <a:gd name="adj" fmla="val 0"/>
            </a:avLst>
          </a:prstGeom>
          <a:blipFill dpi="0" rotWithShape="0">
            <a:blip r:embed="rId2"/>
            <a:srcRect/>
            <a:tile tx="0" ty="0" sx="80000" sy="8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466781-155F-2341-B1B4-F762C3A96D9C}"/>
              </a:ext>
            </a:extLst>
          </p:cNvPr>
          <p:cNvSpPr/>
          <p:nvPr/>
        </p:nvSpPr>
        <p:spPr>
          <a:xfrm rot="20640000">
            <a:off x="3598836" y="-2468606"/>
            <a:ext cx="10940292" cy="10265632"/>
          </a:xfrm>
          <a:prstGeom prst="rect">
            <a:avLst/>
          </a:prstGeom>
          <a:gradFill flip="none" rotWithShape="0">
            <a:gsLst>
              <a:gs pos="100000">
                <a:schemeClr val="accent3"/>
              </a:gs>
              <a:gs pos="54000">
                <a:schemeClr val="accent2"/>
              </a:gs>
              <a:gs pos="0">
                <a:srgbClr val="FFA7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93B8D09-7B2D-2047-A37A-B673EA929E97}"/>
              </a:ext>
            </a:extLst>
          </p:cNvPr>
          <p:cNvSpPr txBox="1">
            <a:spLocks/>
          </p:cNvSpPr>
          <p:nvPr/>
        </p:nvSpPr>
        <p:spPr>
          <a:xfrm>
            <a:off x="4584190" y="2641090"/>
            <a:ext cx="7278624" cy="2845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cs typeface="Arial Black" panose="020B0604020202020204" pitchFamily="34" charset="0"/>
              </a:rPr>
              <a:t>Tri-specialty #3</a:t>
            </a:r>
            <a:br>
              <a:rPr lang="en-US" sz="4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Continence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F2C45B-81B1-4ACC-8AC7-F09905B14C07}"/>
              </a:ext>
            </a:extLst>
          </p:cNvPr>
          <p:cNvGrpSpPr/>
          <p:nvPr/>
        </p:nvGrpSpPr>
        <p:grpSpPr>
          <a:xfrm>
            <a:off x="4465377" y="2555121"/>
            <a:ext cx="496891" cy="496891"/>
            <a:chOff x="5099223" y="1182158"/>
            <a:chExt cx="496891" cy="496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5927902-B853-45C2-9A8B-3DC9C0C634EB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59EDB21-BB35-48C8-936A-870AE5E8168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8214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17F601-23A7-F743-91B8-5393F2D104FE}"/>
              </a:ext>
            </a:extLst>
          </p:cNvPr>
          <p:cNvSpPr txBox="1">
            <a:spLocks/>
          </p:cNvSpPr>
          <p:nvPr/>
        </p:nvSpPr>
        <p:spPr>
          <a:xfrm>
            <a:off x="836696" y="178693"/>
            <a:ext cx="10515600" cy="1793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ABOUT THE SPECIALTY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Optimal Care for </a:t>
            </a:r>
            <a:b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Continence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0864"/>
            <a:ext cx="7625316" cy="4457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CA" sz="2200" dirty="0"/>
              <a:t>Incontinence is </a:t>
            </a:r>
            <a:r>
              <a:rPr lang="en-CA" sz="22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 highly prevalent condition </a:t>
            </a:r>
            <a:r>
              <a:rPr lang="en-CA" sz="2200" dirty="0"/>
              <a:t>that involves the accidental leakage of urine or feces—and </a:t>
            </a:r>
            <a:br>
              <a:rPr lang="en-CA" sz="2200" dirty="0"/>
            </a:br>
            <a:r>
              <a:rPr lang="en-CA" sz="2200" dirty="0"/>
              <a:t>is often mistakenly considered a natural part of aging.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2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Proactive management strategies </a:t>
            </a:r>
            <a:r>
              <a:rPr lang="en-US" sz="2200" dirty="0"/>
              <a:t>are critical </a:t>
            </a:r>
            <a:br>
              <a:rPr lang="en-US" sz="2200" dirty="0"/>
            </a:br>
            <a:r>
              <a:rPr lang="en-US" sz="2200" dirty="0"/>
              <a:t>to reduce complications associated with continence challenges.</a:t>
            </a:r>
            <a:endParaRPr lang="en-US" sz="2200" b="1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200" dirty="0"/>
              <a:t>An NSWOC’s </a:t>
            </a:r>
            <a:r>
              <a:rPr lang="en-US" sz="22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expert care </a:t>
            </a:r>
            <a:r>
              <a:rPr lang="en-US" sz="2200" dirty="0"/>
              <a:t>can help </a:t>
            </a:r>
            <a:r>
              <a:rPr lang="en-US" sz="22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prevent continence-associated urinary tract infections </a:t>
            </a:r>
            <a:r>
              <a:rPr lang="en-US" sz="2200" dirty="0"/>
              <a:t>(CAUTIs), </a:t>
            </a:r>
            <a:r>
              <a:rPr lang="en-US" sz="22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incontinence-associated dermatitis </a:t>
            </a:r>
            <a:r>
              <a:rPr lang="en-US" sz="2200" dirty="0"/>
              <a:t>and other complications.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06C85-B9B8-844A-9685-125A37791B5B}"/>
              </a:ext>
            </a:extLst>
          </p:cNvPr>
          <p:cNvSpPr txBox="1"/>
          <p:nvPr/>
        </p:nvSpPr>
        <p:spPr>
          <a:xfrm>
            <a:off x="1070608" y="6247202"/>
            <a:ext cx="8105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SOURCE: LeBlanc, K., Whiteley, I., McNichol, L., Salvadalena, G., &amp; Gray, M. (2019). Peristomal medical adhesive-related skin injury: Results of an international consensus meeting. </a:t>
            </a:r>
            <a:r>
              <a:rPr lang="en-US" sz="1000" i="1" dirty="0"/>
              <a:t>Journal of Wound, Ostomy and Continence Nursing</a:t>
            </a:r>
            <a:r>
              <a:rPr lang="en-US" sz="1000" dirty="0"/>
              <a:t>. 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58CFEA63-3A86-7740-A1DB-B424F93D2E25}"/>
              </a:ext>
            </a:extLst>
          </p:cNvPr>
          <p:cNvSpPr/>
          <p:nvPr/>
        </p:nvSpPr>
        <p:spPr>
          <a:xfrm rot="10551862">
            <a:off x="8300353" y="1467097"/>
            <a:ext cx="5904525" cy="5760556"/>
          </a:xfrm>
          <a:prstGeom prst="trapezoid">
            <a:avLst>
              <a:gd name="adj" fmla="val 24862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48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CC7E2-51CD-C04A-A33F-FA94398D1893}"/>
              </a:ext>
            </a:extLst>
          </p:cNvPr>
          <p:cNvSpPr txBox="1"/>
          <p:nvPr/>
        </p:nvSpPr>
        <p:spPr>
          <a:xfrm>
            <a:off x="8644128" y="2057902"/>
            <a:ext cx="3291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</a:rPr>
              <a:t>Incontinence is </a:t>
            </a:r>
            <a:br>
              <a:rPr lang="en-CA" sz="2400" dirty="0">
                <a:solidFill>
                  <a:schemeClr val="bg1"/>
                </a:solidFill>
              </a:rPr>
            </a:br>
            <a:r>
              <a:rPr lang="en-CA" sz="2400" dirty="0">
                <a:solidFill>
                  <a:schemeClr val="bg1"/>
                </a:solidFill>
              </a:rPr>
              <a:t>one of the </a:t>
            </a:r>
            <a: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main </a:t>
            </a:r>
            <a:b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reasons citied </a:t>
            </a:r>
            <a:b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400" dirty="0">
                <a:solidFill>
                  <a:schemeClr val="bg1"/>
                </a:solidFill>
              </a:rPr>
              <a:t>for </a:t>
            </a:r>
            <a: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admission </a:t>
            </a:r>
            <a:b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into </a:t>
            </a:r>
            <a:b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long-term </a:t>
            </a:r>
            <a:b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care </a:t>
            </a:r>
            <a:r>
              <a:rPr lang="en-CA" sz="2400" dirty="0">
                <a:solidFill>
                  <a:schemeClr val="bg1"/>
                </a:solidFill>
              </a:rPr>
              <a:t>facilities.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5CF356-479D-4740-91B3-D6B8557CAA0E}"/>
              </a:ext>
            </a:extLst>
          </p:cNvPr>
          <p:cNvGrpSpPr/>
          <p:nvPr/>
        </p:nvGrpSpPr>
        <p:grpSpPr>
          <a:xfrm>
            <a:off x="765248" y="261729"/>
            <a:ext cx="496891" cy="496891"/>
            <a:chOff x="5099223" y="1182158"/>
            <a:chExt cx="496891" cy="4968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BD0F3D-310B-4478-BC59-744438EC083B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D117B5-F884-434A-B2EF-C0841FEE623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877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Preventative </a:t>
            </a:r>
            <a:br>
              <a:rPr lang="en-US" dirty="0"/>
            </a:br>
            <a:r>
              <a:rPr lang="en-US" b="0" dirty="0">
                <a:latin typeface="+mn-lt"/>
              </a:rPr>
              <a:t>Skin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Excess moisture and bacteria associated with continence challenges can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contribute to dermatitis and other skin problems</a:t>
            </a:r>
            <a:r>
              <a:rPr lang="en-US" sz="2400" dirty="0"/>
              <a:t>, adding to care needs and reliance on the healthcare system.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Preventative skin care is essential </a:t>
            </a:r>
            <a:r>
              <a:rPr lang="en-US" sz="2400" dirty="0"/>
              <a:t>to reduce the risk of skin complications, keeping patients comfortable and preserving self-esteem.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NSWOCs’ expertise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promotes skin preservation </a:t>
            </a:r>
            <a:r>
              <a:rPr lang="en-US" sz="2400" dirty="0"/>
              <a:t>for patients with continence challenges.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3AC5BC-D8D0-47B2-A8F3-99D68198E2B8}"/>
              </a:ext>
            </a:extLst>
          </p:cNvPr>
          <p:cNvGrpSpPr/>
          <p:nvPr/>
        </p:nvGrpSpPr>
        <p:grpSpPr>
          <a:xfrm>
            <a:off x="733349" y="368059"/>
            <a:ext cx="496891" cy="496891"/>
            <a:chOff x="5099223" y="1182158"/>
            <a:chExt cx="496891" cy="49689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48B492E-A9A6-4B17-B890-534405DFFBF2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B5C592C-7645-401C-A8B1-AEE57798EFC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689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741CD0-A45A-B441-A342-1B5D25965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92"/>
          <a:stretch/>
        </p:blipFill>
        <p:spPr>
          <a:xfrm>
            <a:off x="461385" y="1559008"/>
            <a:ext cx="3438234" cy="4293152"/>
          </a:xfrm>
          <a:prstGeom prst="rect">
            <a:avLst/>
          </a:prstGeom>
        </p:spPr>
      </p:pic>
      <p:sp>
        <p:nvSpPr>
          <p:cNvPr id="11" name="Trapezoid 10">
            <a:extLst>
              <a:ext uri="{FF2B5EF4-FFF2-40B4-BE49-F238E27FC236}">
                <a16:creationId xmlns:a16="http://schemas.microsoft.com/office/drawing/2014/main" id="{312971F0-7637-FF4C-858A-21C6EF43B91E}"/>
              </a:ext>
            </a:extLst>
          </p:cNvPr>
          <p:cNvSpPr/>
          <p:nvPr/>
        </p:nvSpPr>
        <p:spPr>
          <a:xfrm rot="20520000">
            <a:off x="-3438128" y="5674581"/>
            <a:ext cx="10115468" cy="6076867"/>
          </a:xfrm>
          <a:prstGeom prst="trapezoid">
            <a:avLst>
              <a:gd name="adj" fmla="val 0"/>
            </a:avLst>
          </a:prstGeom>
          <a:blipFill dpi="0" rotWithShape="0">
            <a:blip r:embed="rId3"/>
            <a:srcRect/>
            <a:tile tx="0" ty="0" sx="50000" sy="5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2C64A-B25B-2E49-A31A-3157AE7BF8CF}"/>
              </a:ext>
            </a:extLst>
          </p:cNvPr>
          <p:cNvSpPr/>
          <p:nvPr/>
        </p:nvSpPr>
        <p:spPr>
          <a:xfrm rot="20851787">
            <a:off x="4686105" y="-1883738"/>
            <a:ext cx="8229691" cy="10265632"/>
          </a:xfrm>
          <a:prstGeom prst="rect">
            <a:avLst/>
          </a:prstGeom>
          <a:gradFill flip="none" rotWithShape="0">
            <a:gsLst>
              <a:gs pos="100000">
                <a:schemeClr val="accent3"/>
              </a:gs>
              <a:gs pos="54000">
                <a:schemeClr val="accent2"/>
              </a:gs>
              <a:gs pos="0">
                <a:srgbClr val="FFA7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079BC-0381-AA49-A177-23D6F6A7A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73" y="565455"/>
            <a:ext cx="4020023" cy="1443527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Tap into the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92A073-11C6-914A-BB81-E88ACDDA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1139" y="1701543"/>
            <a:ext cx="5593657" cy="3095069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CA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 more information about </a:t>
            </a:r>
            <a:br>
              <a:rPr lang="en-CA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NSWOCs, visit </a:t>
            </a:r>
            <a:br>
              <a:rPr lang="en-CA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nswoc.ca</a:t>
            </a:r>
            <a:r>
              <a:rPr lang="en-CA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pPr algn="l">
              <a:spcAft>
                <a:spcPts val="1200"/>
              </a:spcAft>
            </a:pPr>
            <a:r>
              <a:rPr lang="en-CA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or call </a:t>
            </a:r>
            <a:r>
              <a:rPr lang="en-US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Nurses Specialized in </a:t>
            </a:r>
            <a:br>
              <a:rPr lang="en-US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Wound, Ostomy and Continence </a:t>
            </a:r>
            <a:br>
              <a:rPr lang="en-US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Canada (NSWOCC) </a:t>
            </a:r>
            <a:r>
              <a:rPr lang="en-CA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toll-free at </a:t>
            </a:r>
            <a:br>
              <a:rPr lang="en-CA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1-888-739-3035 </a:t>
            </a:r>
          </a:p>
          <a:p>
            <a:pPr algn="l"/>
            <a:r>
              <a:rPr lang="en-CA" sz="1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or email </a:t>
            </a:r>
            <a:br>
              <a:rPr lang="en-CA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CA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office@nswoc.ca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923F9-5A81-5149-B9F4-C133833ACB4C}"/>
              </a:ext>
            </a:extLst>
          </p:cNvPr>
          <p:cNvSpPr/>
          <p:nvPr/>
        </p:nvSpPr>
        <p:spPr>
          <a:xfrm rot="19725263">
            <a:off x="4557631" y="5380859"/>
            <a:ext cx="11234694" cy="7382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303C7-CDF8-394A-BE3E-263C267C0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221" y="5583937"/>
            <a:ext cx="2627799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951D67DC-15E6-9C4C-8035-77F14F418C41}"/>
              </a:ext>
            </a:extLst>
          </p:cNvPr>
          <p:cNvSpPr/>
          <p:nvPr/>
        </p:nvSpPr>
        <p:spPr>
          <a:xfrm rot="10551862">
            <a:off x="3803175" y="1852154"/>
            <a:ext cx="4561268" cy="5821250"/>
          </a:xfrm>
          <a:prstGeom prst="trapezoid">
            <a:avLst>
              <a:gd name="adj" fmla="val 24862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48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E589F-43BF-8244-9E1A-13C6E649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1824800"/>
          </a:xfrm>
        </p:spPr>
        <p:txBody>
          <a:bodyPr>
            <a:normAutofit/>
          </a:bodyPr>
          <a:lstStyle/>
          <a:p>
            <a:r>
              <a:rPr lang="en-US" dirty="0"/>
              <a:t>Wound, Ostomy and Continence Cases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are Significant Contributors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80555A-6249-FA42-90A3-2000792BD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30812"/>
              </p:ext>
            </p:extLst>
          </p:nvPr>
        </p:nvGraphicFramePr>
        <p:xfrm>
          <a:off x="849086" y="2733036"/>
          <a:ext cx="10493829" cy="3227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943">
                  <a:extLst>
                    <a:ext uri="{9D8B030D-6E8A-4147-A177-3AD203B41FA5}">
                      <a16:colId xmlns:a16="http://schemas.microsoft.com/office/drawing/2014/main" val="3929846502"/>
                    </a:ext>
                  </a:extLst>
                </a:gridCol>
                <a:gridCol w="3497943">
                  <a:extLst>
                    <a:ext uri="{9D8B030D-6E8A-4147-A177-3AD203B41FA5}">
                      <a16:colId xmlns:a16="http://schemas.microsoft.com/office/drawing/2014/main" val="435858640"/>
                    </a:ext>
                  </a:extLst>
                </a:gridCol>
                <a:gridCol w="3497943">
                  <a:extLst>
                    <a:ext uri="{9D8B030D-6E8A-4147-A177-3AD203B41FA5}">
                      <a16:colId xmlns:a16="http://schemas.microsoft.com/office/drawing/2014/main" val="2768775979"/>
                    </a:ext>
                  </a:extLst>
                </a:gridCol>
              </a:tblGrid>
              <a:tr h="32004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Wound care 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costs Canada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dirty="0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$3.9 billion</a:t>
                      </a:r>
                    </a:p>
                    <a:p>
                      <a:pPr marL="0" indent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chemeClr val="tx1"/>
                          </a:solidFill>
                          <a:latin typeface="+mn-lt"/>
                          <a:cs typeface="Arial Black" panose="020B0604020202020204" pitchFamily="34" charset="0"/>
                        </a:rPr>
                        <a:t>a year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or 3% of the country’s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annual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healthcare spending.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More than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5400" b="1" i="0" kern="1200" dirty="0">
                          <a:solidFill>
                            <a:schemeClr val="bg1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70,000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3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endParaRPr lang="en-CA" sz="3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 Canada live with 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 ostomy 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and thousands undergo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an ostomy surgery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each year.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About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5400" b="1" i="0" kern="1200" dirty="0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ea typeface="+mn-ea"/>
                          <a:cs typeface="Arial Black" panose="020B0604020202020204" pitchFamily="34" charset="0"/>
                        </a:rPr>
                        <a:t>3.5 million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endParaRPr lang="en-CA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Canada live with continence challenges, which can result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dermatitis and other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skin problems.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339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5488AA-A53D-D042-9E90-35CA2F915D75}"/>
              </a:ext>
            </a:extLst>
          </p:cNvPr>
          <p:cNvSpPr txBox="1"/>
          <p:nvPr/>
        </p:nvSpPr>
        <p:spPr>
          <a:xfrm>
            <a:off x="975360" y="6448548"/>
            <a:ext cx="324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/>
              <a:t>Wound Care Alliance (2013)</a:t>
            </a:r>
            <a:endParaRPr lang="en-CA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94049-E976-C747-990D-0B76E4821636}"/>
              </a:ext>
            </a:extLst>
          </p:cNvPr>
          <p:cNvSpPr txBox="1"/>
          <p:nvPr/>
        </p:nvSpPr>
        <p:spPr>
          <a:xfrm>
            <a:off x="4474464" y="6448548"/>
            <a:ext cx="324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>
                <a:solidFill>
                  <a:schemeClr val="bg1"/>
                </a:solidFill>
              </a:rPr>
              <a:t>Ostomy Canada Society (2019)</a:t>
            </a: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9485B-2FC1-FC4A-85EB-9A3BBD203C65}"/>
              </a:ext>
            </a:extLst>
          </p:cNvPr>
          <p:cNvSpPr txBox="1"/>
          <p:nvPr/>
        </p:nvSpPr>
        <p:spPr>
          <a:xfrm>
            <a:off x="7949186" y="6448548"/>
            <a:ext cx="324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cap="small" dirty="0"/>
              <a:t>Taylor &amp; Cahill (2019)</a:t>
            </a:r>
            <a:endParaRPr lang="en-CA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7F7C0A-A0AB-3044-93BE-84186F0C0EDF}"/>
              </a:ext>
            </a:extLst>
          </p:cNvPr>
          <p:cNvGrpSpPr/>
          <p:nvPr/>
        </p:nvGrpSpPr>
        <p:grpSpPr>
          <a:xfrm>
            <a:off x="721774" y="368059"/>
            <a:ext cx="496891" cy="496891"/>
            <a:chOff x="5099223" y="1182158"/>
            <a:chExt cx="496891" cy="49689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59A294-69FE-9D41-A7BF-5203CCC8DA42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038847-EC58-5C4E-8F0A-E53B28AE0FF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39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5124" cy="1400613"/>
          </a:xfrm>
        </p:spPr>
        <p:txBody>
          <a:bodyPr>
            <a:normAutofit/>
          </a:bodyPr>
          <a:lstStyle/>
          <a:p>
            <a:r>
              <a:rPr lang="en-US" sz="3600" dirty="0"/>
              <a:t>Life-Changing Conditions </a:t>
            </a:r>
            <a:br>
              <a:rPr lang="en-US" sz="3600" dirty="0"/>
            </a:b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Demand Specialized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715"/>
            <a:ext cx="7540256" cy="36894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Wound, ostomy and continence patients want what any patient wants: to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recover as quickly and as pain-free as possible</a:t>
            </a:r>
            <a:r>
              <a:rPr lang="en-US" sz="2400" dirty="0"/>
              <a:t>, and to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live comfortably </a:t>
            </a:r>
            <a:r>
              <a:rPr lang="en-US" sz="2400" dirty="0"/>
              <a:t>in spite of their health needs.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Due to the intimate nature of wound, ostomy and continence conditions,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trust is paramount </a:t>
            </a:r>
            <a:r>
              <a:rPr lang="en-US" sz="2400" dirty="0"/>
              <a:t>to a positive care experience.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BA70BE-88C3-4C96-A6B5-301E99184C4E}"/>
              </a:ext>
            </a:extLst>
          </p:cNvPr>
          <p:cNvGrpSpPr/>
          <p:nvPr/>
        </p:nvGrpSpPr>
        <p:grpSpPr>
          <a:xfrm>
            <a:off x="743982" y="410591"/>
            <a:ext cx="496891" cy="496891"/>
            <a:chOff x="5099223" y="1182158"/>
            <a:chExt cx="496891" cy="496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D126AF-2B0A-44E3-B067-BB089D8F2764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2668E-E9FD-44FD-B2F5-6F9B877C70B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F041E5-8B7B-4CA3-B5BD-28C2CDAB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332" y="1329789"/>
            <a:ext cx="4554107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8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>
            <a:extLst>
              <a:ext uri="{FF2B5EF4-FFF2-40B4-BE49-F238E27FC236}">
                <a16:creationId xmlns:a16="http://schemas.microsoft.com/office/drawing/2014/main" id="{E93DEB05-F457-5B44-A34F-E3919F250424}"/>
              </a:ext>
            </a:extLst>
          </p:cNvPr>
          <p:cNvSpPr/>
          <p:nvPr/>
        </p:nvSpPr>
        <p:spPr>
          <a:xfrm>
            <a:off x="-1760999" y="-213359"/>
            <a:ext cx="9874466" cy="7071359"/>
          </a:xfrm>
          <a:prstGeom prst="trapezoid">
            <a:avLst>
              <a:gd name="adj" fmla="val 0"/>
            </a:avLst>
          </a:prstGeom>
          <a:blipFill dpi="0" rotWithShape="0">
            <a:blip r:embed="rId2"/>
            <a:srcRect/>
            <a:tile tx="0" ty="0" sx="90000" sy="9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479FDF-B076-7A47-BD1D-75E45028A11F}"/>
              </a:ext>
            </a:extLst>
          </p:cNvPr>
          <p:cNvSpPr/>
          <p:nvPr/>
        </p:nvSpPr>
        <p:spPr>
          <a:xfrm rot="20640000">
            <a:off x="4305974" y="-2468605"/>
            <a:ext cx="10940292" cy="10265632"/>
          </a:xfrm>
          <a:prstGeom prst="rect">
            <a:avLst/>
          </a:prstGeom>
          <a:gradFill flip="none" rotWithShape="0">
            <a:gsLst>
              <a:gs pos="100000">
                <a:schemeClr val="accent3"/>
              </a:gs>
              <a:gs pos="54000">
                <a:schemeClr val="accent2"/>
              </a:gs>
              <a:gs pos="0">
                <a:srgbClr val="FFA7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4E143-B0F3-AF40-94B8-3F014972A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328" y="1850135"/>
            <a:ext cx="7144512" cy="315772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One nurse, </a:t>
            </a:r>
            <a:b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three specialties.</a:t>
            </a:r>
            <a:br>
              <a:rPr lang="en-US" sz="40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Nurses Specialized in 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Wound, Ostomy and Continence (NSWOCs)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C7B35D-BCEA-4045-8A03-491A40DFEE21}"/>
              </a:ext>
            </a:extLst>
          </p:cNvPr>
          <p:cNvGrpSpPr/>
          <p:nvPr/>
        </p:nvGrpSpPr>
        <p:grpSpPr>
          <a:xfrm>
            <a:off x="5238163" y="1814090"/>
            <a:ext cx="496891" cy="496891"/>
            <a:chOff x="5099223" y="1182158"/>
            <a:chExt cx="496891" cy="49689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F05D10-451D-4199-8738-B250021548B0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B015BC-5279-4262-91BD-C769BC879A5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71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55451B-97C4-564C-B605-A25AA2AEA6F5}"/>
              </a:ext>
            </a:extLst>
          </p:cNvPr>
          <p:cNvSpPr/>
          <p:nvPr/>
        </p:nvSpPr>
        <p:spPr>
          <a:xfrm rot="20640000">
            <a:off x="-1319596" y="-1703816"/>
            <a:ext cx="7691122" cy="10265632"/>
          </a:xfrm>
          <a:prstGeom prst="rect">
            <a:avLst/>
          </a:prstGeom>
          <a:gradFill flip="none" rotWithShape="0">
            <a:gsLst>
              <a:gs pos="100000">
                <a:schemeClr val="accent3"/>
              </a:gs>
              <a:gs pos="54000">
                <a:schemeClr val="accent2"/>
              </a:gs>
              <a:gs pos="0">
                <a:srgbClr val="FFA7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079BC-0381-AA49-A177-23D6F6A7A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844" y="0"/>
            <a:ext cx="5119391" cy="6858000"/>
          </a:xfrm>
        </p:spPr>
        <p:txBody>
          <a:bodyPr anchor="ctr">
            <a:noAutofit/>
          </a:bodyPr>
          <a:lstStyle/>
          <a:p>
            <a:pPr algn="l"/>
            <a:r>
              <a:rPr lang="en-US" sz="5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Three specialties,</a:t>
            </a:r>
            <a:r>
              <a:rPr lang="en-US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exponential value.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C7156-2C50-FE48-95C3-C6A646D17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92"/>
          <a:stretch/>
        </p:blipFill>
        <p:spPr>
          <a:xfrm>
            <a:off x="7462293" y="1559008"/>
            <a:ext cx="3438234" cy="42931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07C73C-FEB2-A145-90CE-E110277F78EA}"/>
              </a:ext>
            </a:extLst>
          </p:cNvPr>
          <p:cNvSpPr txBox="1">
            <a:spLocks/>
          </p:cNvSpPr>
          <p:nvPr/>
        </p:nvSpPr>
        <p:spPr>
          <a:xfrm>
            <a:off x="6963300" y="565455"/>
            <a:ext cx="4436220" cy="144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That’s the NSWOC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0362AE-7059-43DA-A970-84903A1A602C}"/>
              </a:ext>
            </a:extLst>
          </p:cNvPr>
          <p:cNvGrpSpPr/>
          <p:nvPr/>
        </p:nvGrpSpPr>
        <p:grpSpPr>
          <a:xfrm>
            <a:off x="981794" y="1760536"/>
            <a:ext cx="496891" cy="496891"/>
            <a:chOff x="5099223" y="1182158"/>
            <a:chExt cx="496891" cy="49689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A58EEC-856A-4FF8-B9C5-0DF194B492F6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65D4A6A-764D-499B-9C4C-32CB9577547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591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>
            <a:extLst>
              <a:ext uri="{FF2B5EF4-FFF2-40B4-BE49-F238E27FC236}">
                <a16:creationId xmlns:a16="http://schemas.microsoft.com/office/drawing/2014/main" id="{E2DF5E8A-14D6-2F4B-AB61-CB17EA83202F}"/>
              </a:ext>
            </a:extLst>
          </p:cNvPr>
          <p:cNvSpPr/>
          <p:nvPr/>
        </p:nvSpPr>
        <p:spPr>
          <a:xfrm rot="756447">
            <a:off x="8111315" y="-753577"/>
            <a:ext cx="6095206" cy="3167853"/>
          </a:xfrm>
          <a:prstGeom prst="trapezoid">
            <a:avLst>
              <a:gd name="adj" fmla="val 54187"/>
            </a:avLst>
          </a:prstGeom>
          <a:gradFill>
            <a:gsLst>
              <a:gs pos="80000">
                <a:schemeClr val="accent1">
                  <a:lumMod val="75000"/>
                </a:schemeClr>
              </a:gs>
              <a:gs pos="51000">
                <a:schemeClr val="accent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1551"/>
            <a:ext cx="10515600" cy="40793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Nurses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Specialized in Wound, Ostomy and Continence </a:t>
            </a:r>
            <a:r>
              <a:rPr lang="en-US" sz="2400" dirty="0"/>
              <a:t>(NSWOCs) are are trained to deliver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specialized care </a:t>
            </a:r>
            <a:r>
              <a:rPr lang="en-US" sz="2400" dirty="0"/>
              <a:t>to patients </a:t>
            </a:r>
            <a:br>
              <a:rPr lang="en-US" sz="2400" dirty="0"/>
            </a:br>
            <a:r>
              <a:rPr lang="en-US" sz="2400" dirty="0"/>
              <a:t>with wounds, ostomy and continence challenges.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NSWOCs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work in all healthcare settings</a:t>
            </a:r>
            <a:r>
              <a:rPr lang="en-US" sz="2400" dirty="0"/>
              <a:t>: acute care, </a:t>
            </a:r>
            <a:br>
              <a:rPr lang="en-US" sz="2400" dirty="0"/>
            </a:br>
            <a:r>
              <a:rPr lang="en-US" sz="2400" dirty="0"/>
              <a:t>long-term care facilities, communities and private care.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NSWOCs often take part in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research projects </a:t>
            </a:r>
            <a:r>
              <a:rPr lang="en-US" sz="2400" dirty="0"/>
              <a:t>related to wound, ostomy or continence care, establishing national standards and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practice guidelines and policies </a:t>
            </a:r>
            <a:r>
              <a:rPr lang="en-US" sz="2400" dirty="0"/>
              <a:t>and setting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priorities</a:t>
            </a:r>
            <a:r>
              <a:rPr lang="en-US" sz="2400" dirty="0"/>
              <a:t> for future study</a:t>
            </a:r>
            <a:r>
              <a:rPr lang="en-US" sz="2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C3B70-1774-2844-ADC4-73886BEDD81B}"/>
              </a:ext>
            </a:extLst>
          </p:cNvPr>
          <p:cNvSpPr txBox="1"/>
          <p:nvPr/>
        </p:nvSpPr>
        <p:spPr>
          <a:xfrm>
            <a:off x="901571" y="320004"/>
            <a:ext cx="7084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Three </a:t>
            </a:r>
            <a:r>
              <a:rPr lang="en-US" sz="3600" b="1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Specialities</a:t>
            </a:r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Single, Caring Practitioner: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DB1C6-D748-1F4E-8E75-C0EBC775B41B}"/>
              </a:ext>
            </a:extLst>
          </p:cNvPr>
          <p:cNvSpPr txBox="1"/>
          <p:nvPr/>
        </p:nvSpPr>
        <p:spPr>
          <a:xfrm>
            <a:off x="9271916" y="429732"/>
            <a:ext cx="33963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7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Wound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7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Ostomy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7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Continence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CE4A9F-6FD1-480A-BF40-E3001A33521A}"/>
              </a:ext>
            </a:extLst>
          </p:cNvPr>
          <p:cNvGrpSpPr/>
          <p:nvPr/>
        </p:nvGrpSpPr>
        <p:grpSpPr>
          <a:xfrm>
            <a:off x="829046" y="251096"/>
            <a:ext cx="496891" cy="496891"/>
            <a:chOff x="5099223" y="1182158"/>
            <a:chExt cx="496891" cy="49689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5B3E12-8B4F-4119-85E8-FD1A38F56B35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56EB93-8368-4D6B-B1D0-FFD957E232D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72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E75-59BC-6C48-9A94-172E6CA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Rigorously Trained </a:t>
            </a:r>
            <a:br>
              <a:rPr lang="en-US" dirty="0"/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for Optimal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5AB63-D6CA-3948-8F88-B37A09A7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7560"/>
            <a:ext cx="10515600" cy="37303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NSWOCs receive a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competency-based education </a:t>
            </a:r>
            <a:r>
              <a:rPr lang="en-US" sz="2400" dirty="0"/>
              <a:t>through the Wound, Ostomy and Continence Institute.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The Wound, Ostomy and Continence – Education Program (WOC-EP) teaches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advanced knowledge </a:t>
            </a:r>
            <a:r>
              <a:rPr lang="en-US" sz="2400" dirty="0"/>
              <a:t>with a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focus on quality clinical and cost outcomes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NSWOCs are the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only Canadian nursing specialty </a:t>
            </a:r>
            <a:r>
              <a:rPr lang="en-US" sz="2400" dirty="0"/>
              <a:t>that can write the </a:t>
            </a:r>
            <a:r>
              <a:rPr lang="en-US" sz="2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Canadian Nurses Association Certification </a:t>
            </a:r>
            <a:r>
              <a:rPr lang="en-US" sz="2400" dirty="0"/>
              <a:t>exam and achieve the credential WOCC(C), which demonstrates excellence in </a:t>
            </a:r>
            <a:br>
              <a:rPr lang="en-US" sz="2400" dirty="0"/>
            </a:br>
            <a:r>
              <a:rPr lang="en-US" sz="2400" dirty="0"/>
              <a:t>care and ongoing maintenance of competencies.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502151-6F50-4E91-AB03-43832DCFA451}"/>
              </a:ext>
            </a:extLst>
          </p:cNvPr>
          <p:cNvGrpSpPr/>
          <p:nvPr/>
        </p:nvGrpSpPr>
        <p:grpSpPr>
          <a:xfrm>
            <a:off x="733349" y="368059"/>
            <a:ext cx="496891" cy="496891"/>
            <a:chOff x="5099223" y="1182158"/>
            <a:chExt cx="496891" cy="49689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995DF43-3982-4F07-BCDA-D86801F34855}"/>
                </a:ext>
              </a:extLst>
            </p:cNvPr>
            <p:cNvCxnSpPr/>
            <p:nvPr/>
          </p:nvCxnSpPr>
          <p:spPr>
            <a:xfrm flipH="1">
              <a:off x="5099223" y="1185333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510D70-39F5-4458-9F70-FF2ED9DC90C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53953" y="1430604"/>
              <a:ext cx="4968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87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FF2F7B-638C-6342-A70A-0B4F4CC6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484" y="950406"/>
            <a:ext cx="9781032" cy="4108703"/>
          </a:xfrm>
        </p:spPr>
        <p:txBody>
          <a:bodyPr/>
          <a:lstStyle/>
          <a:p>
            <a:r>
              <a:rPr lang="en-CA" dirty="0"/>
              <a:t>My NSWOC was my support line. She gave me her knowledge, friendliness and respect. To this day I think about how lucky I was that she was available and that she offered her phone number to reach her at any time. Sixteen years later, I live without a large bowel, I have a stoma—and I have never looked back. With the help of this nurse, today I am healthy both physically and mentally.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A4A7B-5343-ED4A-B7AB-8DB564D28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6986" y="5473637"/>
            <a:ext cx="6078029" cy="708025"/>
          </a:xfrm>
        </p:spPr>
        <p:txBody>
          <a:bodyPr>
            <a:norm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Ann </a:t>
            </a:r>
            <a:r>
              <a:rPr lang="en-US" sz="2400" b="1" dirty="0" err="1">
                <a:solidFill>
                  <a:srgbClr val="FFFFFF"/>
                </a:solidFill>
              </a:rPr>
              <a:t>Durkee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lvl="0"/>
            <a:r>
              <a:rPr lang="en-US" sz="1400" dirty="0">
                <a:solidFill>
                  <a:srgbClr val="FFFFFF"/>
                </a:solidFill>
              </a:rPr>
              <a:t>Ostomy patient, Nova Scotia</a:t>
            </a:r>
          </a:p>
        </p:txBody>
      </p:sp>
    </p:spTree>
    <p:extLst>
      <p:ext uri="{BB962C8B-B14F-4D97-AF65-F5344CB8AC3E}">
        <p14:creationId xmlns:p14="http://schemas.microsoft.com/office/powerpoint/2010/main" val="354996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SOWC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53092"/>
      </a:accent1>
      <a:accent2>
        <a:srgbClr val="F26936"/>
      </a:accent2>
      <a:accent3>
        <a:srgbClr val="DA1A3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1926</Words>
  <Application>Microsoft Macintosh PowerPoint</Application>
  <PresentationFormat>Widescreen</PresentationFormat>
  <Paragraphs>142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Office Theme</vt:lpstr>
      <vt:lpstr>PowerPoint Presentation</vt:lpstr>
      <vt:lpstr>Canada’s Healthcare System  is Under Strain</vt:lpstr>
      <vt:lpstr>Wound, Ostomy and Continence Cases are Significant Contributors</vt:lpstr>
      <vt:lpstr>Life-Changing Conditions  Demand Specialized Care</vt:lpstr>
      <vt:lpstr>PowerPoint Presentation</vt:lpstr>
      <vt:lpstr>Three specialties, exponential value.</vt:lpstr>
      <vt:lpstr>PowerPoint Presentation</vt:lpstr>
      <vt:lpstr>Rigorously Trained  for Optimal Care</vt:lpstr>
      <vt:lpstr>PowerPoint Presentation</vt:lpstr>
      <vt:lpstr>PowerPoint Presentation</vt:lpstr>
      <vt:lpstr>Canada’s Healthcare  System</vt:lpstr>
      <vt:lpstr>Patients with Wound, Ostomy  and Continence Challenges</vt:lpstr>
      <vt:lpstr>Interdisciplinary  Healthcare Teams</vt:lpstr>
      <vt:lpstr>PowerPoint Presentation</vt:lpstr>
      <vt:lpstr>PowerPoint Presentation</vt:lpstr>
      <vt:lpstr>PowerPoint Presentation</vt:lpstr>
      <vt:lpstr>Pressure Injuries are  Prevalent in Canada</vt:lpstr>
      <vt:lpstr>Data-Informed  Care Delivery</vt:lpstr>
      <vt:lpstr>Precise Care for  High-Needs Patients</vt:lpstr>
      <vt:lpstr>PowerPoint Presentation</vt:lpstr>
      <vt:lpstr>PowerPoint Presentation</vt:lpstr>
      <vt:lpstr>Stoma Site Marking for  Better Outcomes</vt:lpstr>
      <vt:lpstr>Preserving Ostomy  Appliances</vt:lpstr>
      <vt:lpstr>Furthering Product  Research</vt:lpstr>
      <vt:lpstr>PowerPoint Presentation</vt:lpstr>
      <vt:lpstr>PowerPoint Presentation</vt:lpstr>
      <vt:lpstr>PowerPoint Presentation</vt:lpstr>
      <vt:lpstr>Preventative  Skin Care</vt:lpstr>
      <vt:lpstr>Tap into the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Ascribe Marketing Communications</dc:creator>
  <cp:lastModifiedBy>Microsoft Office User</cp:lastModifiedBy>
  <cp:revision>348</cp:revision>
  <cp:lastPrinted>2019-07-25T19:10:53Z</cp:lastPrinted>
  <dcterms:created xsi:type="dcterms:W3CDTF">2019-07-03T18:57:32Z</dcterms:created>
  <dcterms:modified xsi:type="dcterms:W3CDTF">2019-10-19T20:44:55Z</dcterms:modified>
</cp:coreProperties>
</file>